
<file path=[Content_Types].xml><?xml version="1.0" encoding="utf-8"?>
<Types xmlns="http://schemas.openxmlformats.org/package/2006/content-types">
  <Default Extension="jpeg" ContentType="image/jpeg"/>
  <Default Extension="png" ContentType="image/png"/>
  <Default Extension="wmv" ContentType="video/x-ms-wmv"/>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87" r:id="rId5"/>
    <p:sldId id="257" r:id="rId6"/>
    <p:sldId id="258" r:id="rId7"/>
    <p:sldId id="259" r:id="rId8"/>
    <p:sldId id="260" r:id="rId9"/>
    <p:sldId id="262" r:id="rId10"/>
    <p:sldId id="288" r:id="rId11"/>
    <p:sldId id="289" r:id="rId12"/>
    <p:sldId id="324" r:id="rId13"/>
    <p:sldId id="265" r:id="rId14"/>
    <p:sldId id="280" r:id="rId15"/>
    <p:sldId id="274" r:id="rId16"/>
    <p:sldId id="283" r:id="rId17"/>
    <p:sldId id="290" r:id="rId18"/>
    <p:sldId id="315" r:id="rId19"/>
    <p:sldId id="278" r:id="rId20"/>
    <p:sldId id="316" r:id="rId21"/>
    <p:sldId id="263" r:id="rId22"/>
    <p:sldId id="272" r:id="rId23"/>
    <p:sldId id="273" r:id="rId24"/>
    <p:sldId id="282" r:id="rId25"/>
    <p:sldId id="281" r:id="rId26"/>
    <p:sldId id="325" r:id="rId27"/>
    <p:sldId id="291" r:id="rId28"/>
    <p:sldId id="264" r:id="rId29"/>
    <p:sldId id="286" r:id="rId30"/>
  </p:sldIdLst>
  <p:sldSz cx="12190095" cy="6858000"/>
  <p:notesSz cx="6858000" cy="9144000"/>
  <p:embeddedFontLst>
    <p:embeddedFont>
      <p:font typeface="微软雅黑" panose="020B0503020204020204" pitchFamily="34" charset="-122"/>
      <p:regular r:id="rId34"/>
    </p:embeddedFont>
    <p:embeddedFont>
      <p:font typeface="Pirulen" panose="02000807050000020004" pitchFamily="2" charset="0"/>
      <p:regular r:id="rId35"/>
    </p:embeddedFont>
    <p:embeddedFont>
      <p:font typeface="Arial Rounded MT Bold" panose="020F0704030504030204" pitchFamily="34" charset="0"/>
      <p:regular r:id="rId36"/>
    </p:embeddedFont>
    <p:embeddedFont>
      <p:font typeface="华文黑体" panose="02010600040101010101" pitchFamily="2" charset="-122"/>
      <p:regular r:id="rId37"/>
    </p:embeddedFont>
    <p:embeddedFont>
      <p:font typeface="Calibri" panose="020F0502020204030204" charset="0"/>
      <p:regular r:id="rId38"/>
      <p:bold r:id="rId39"/>
      <p:italic r:id="rId40"/>
      <p:boldItalic r:id="rId41"/>
    </p:embeddedFont>
    <p:embeddedFont>
      <p:font typeface="UKIJ Qolyazma" panose="02020603050405020304" pitchFamily="18" charset="0"/>
      <p:regular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53D2FF"/>
    <a:srgbClr val="00458A"/>
    <a:srgbClr val="2FC9FF"/>
    <a:srgbClr val="41A0DA"/>
    <a:srgbClr val="000000"/>
    <a:srgbClr val="63BBD7"/>
    <a:srgbClr val="FFB829"/>
    <a:srgbClr val="D28C00"/>
    <a:srgbClr val="F2A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autoAdjust="0"/>
    <p:restoredTop sz="92989" autoAdjust="0"/>
  </p:normalViewPr>
  <p:slideViewPr>
    <p:cSldViewPr>
      <p:cViewPr varScale="1">
        <p:scale>
          <a:sx n="85" d="100"/>
          <a:sy n="85" d="100"/>
        </p:scale>
        <p:origin x="216" y="62"/>
      </p:cViewPr>
      <p:guideLst>
        <p:guide orient="horz" pos="2209"/>
        <p:guide pos="385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63"/>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notesMaster" Target="notesMasters/notesMaster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此处的</a:t>
            </a:r>
            <a:r>
              <a:rPr lang="en-US" altLang="zh-CN" dirty="0"/>
              <a:t>YOU LOGO</a:t>
            </a:r>
            <a:r>
              <a:rPr lang="zh-CN" altLang="en-US" dirty="0"/>
              <a:t>是插入</a:t>
            </a:r>
            <a:r>
              <a:rPr lang="en-US" altLang="zh-CN" dirty="0"/>
              <a:t>LOGO</a:t>
            </a:r>
            <a:r>
              <a:rPr lang="zh-CN" altLang="en-US" dirty="0"/>
              <a:t>图片的意思，并非文字，插入第一层图片后，移开，再插入底下的一层</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先移开手臂，再插入</a:t>
            </a:r>
            <a:r>
              <a:rPr lang="en-US" altLang="zh-CN" dirty="0"/>
              <a:t>LOGO</a:t>
            </a:r>
            <a:r>
              <a:rPr lang="zh-CN" altLang="en-US" dirty="0"/>
              <a:t>图片</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更多精品素材：</a:t>
            </a:r>
            <a:r>
              <a:rPr lang="en-US" altLang="zh-CN" dirty="0"/>
              <a:t>http://shop248912786.taobao.com/index.htm  </a:t>
            </a:r>
            <a:r>
              <a:rPr lang="zh-CN" altLang="en-US" dirty="0"/>
              <a:t>（下拉可隐藏）</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编辑目录时，需要从</a:t>
            </a:r>
            <a:r>
              <a:rPr lang="en-US" altLang="zh-CN" dirty="0"/>
              <a:t>04</a:t>
            </a:r>
            <a:r>
              <a:rPr lang="zh-CN" altLang="en-US" dirty="0"/>
              <a:t>开始，依次移开图层进行编辑，编辑完成后移回原位</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编辑目录时，需要从</a:t>
            </a:r>
            <a:r>
              <a:rPr lang="en-US" altLang="zh-CN" dirty="0"/>
              <a:t>04</a:t>
            </a:r>
            <a:r>
              <a:rPr lang="zh-CN" altLang="en-US" dirty="0"/>
              <a:t>开始，依次移开图层进行编辑，编辑完成后移回原位</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media" Target="../media/media1.wmv"/><Relationship Id="rId2" Type="http://schemas.openxmlformats.org/officeDocument/2006/relationships/video" Target="../media/media1.wmv"/><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Hi-Tech Logo Reveal 02_1.wmv">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0" y="0"/>
            <a:ext cx="12190413" cy="6856413"/>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10.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2" Type="http://schemas.openxmlformats.org/officeDocument/2006/relationships/notesSlide" Target="../notesSlides/notesSlide17.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9" Type="http://schemas.openxmlformats.org/officeDocument/2006/relationships/audio" Target="../media/media2.mp3"/><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3" Type="http://schemas.openxmlformats.org/officeDocument/2006/relationships/notesSlide" Target="../notesSlides/notesSlide2.xml"/><Relationship Id="rId12" Type="http://schemas.openxmlformats.org/officeDocument/2006/relationships/slideLayout" Target="../slideLayouts/slideLayout1.xml"/><Relationship Id="rId11" Type="http://schemas.openxmlformats.org/officeDocument/2006/relationships/image" Target="../media/image13.png"/><Relationship Id="rId10" Type="http://schemas.microsoft.com/office/2007/relationships/media" Target="../media/media2.mp3"/><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19.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xml"/><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0" Type="http://schemas.openxmlformats.org/officeDocument/2006/relationships/notesSlide" Target="../notesSlides/notesSlide20.xml"/><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tags" Target="../tags/tag1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22.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tags" Target="../tags/tag14.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15.png"/><Relationship Id="rId11" Type="http://schemas.openxmlformats.org/officeDocument/2006/relationships/notesSlide" Target="../notesSlides/notesSlide25.xml"/><Relationship Id="rId10" Type="http://schemas.openxmlformats.org/officeDocument/2006/relationships/slideLayout" Target="../slideLayouts/slideLayout1.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12.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5.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LOGO"/>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4293420" y="2492896"/>
            <a:ext cx="3601986" cy="3601986"/>
          </a:xfrm>
          <a:prstGeom prst="rect">
            <a:avLst/>
          </a:prstGeom>
          <a:noFill/>
          <a:effectLst>
            <a:outerShdw blurRad="190500" algn="tl" rotWithShape="0">
              <a:srgbClr val="63BBD7">
                <a:alpha val="52941"/>
              </a:srgbClr>
            </a:outerShdw>
          </a:effectLst>
          <a:extLst>
            <a:ext uri="{909E8E84-426E-40DD-AFC4-6F175D3DCCD1}">
              <a14:hiddenFill xmlns:a14="http://schemas.microsoft.com/office/drawing/2010/main">
                <a:solidFill>
                  <a:srgbClr val="FFFFFF"/>
                </a:solidFill>
              </a14:hiddenFill>
            </a:ext>
          </a:extLst>
        </p:spPr>
      </p:pic>
      <p:pic>
        <p:nvPicPr>
          <p:cNvPr id="1028" name="full"/>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81532" y="1810534"/>
            <a:ext cx="6048672" cy="6048672"/>
          </a:xfrm>
          <a:prstGeom prst="rect">
            <a:avLst/>
          </a:prstGeom>
          <a:noFill/>
          <a:effectLst>
            <a:outerShdw blurRad="254000" algn="ctr" rotWithShape="0">
              <a:srgbClr val="53D2FF">
                <a:alpha val="8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advClick="0" advTm="11351"/>
    </mc:Choice>
    <mc:Fallback>
      <p:transition advClick="0" advTm="11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700"/>
                                  </p:stCondLst>
                                  <p:childTnLst>
                                    <p:set>
                                      <p:cBhvr>
                                        <p:cTn id="6" dur="1" fill="hold">
                                          <p:stCondLst>
                                            <p:cond delay="0"/>
                                          </p:stCondLst>
                                        </p:cTn>
                                        <p:tgtEl>
                                          <p:spTgt spid="1026"/>
                                        </p:tgtEl>
                                        <p:attrNameLst>
                                          <p:attrName>style.visibility</p:attrName>
                                        </p:attrNameLst>
                                      </p:cBhvr>
                                      <p:to>
                                        <p:strVal val="visible"/>
                                      </p:to>
                                    </p:set>
                                    <p:anim calcmode="lin" valueType="num">
                                      <p:cBhvr>
                                        <p:cTn id="7" dur="300" fill="hold"/>
                                        <p:tgtEl>
                                          <p:spTgt spid="1026"/>
                                        </p:tgtEl>
                                        <p:attrNameLst>
                                          <p:attrName>ppt_w</p:attrName>
                                        </p:attrNameLst>
                                      </p:cBhvr>
                                      <p:tavLst>
                                        <p:tav tm="0">
                                          <p:val>
                                            <p:fltVal val="0"/>
                                          </p:val>
                                        </p:tav>
                                        <p:tav tm="100000">
                                          <p:val>
                                            <p:strVal val="#ppt_w"/>
                                          </p:val>
                                        </p:tav>
                                      </p:tavLst>
                                    </p:anim>
                                    <p:anim calcmode="lin" valueType="num">
                                      <p:cBhvr>
                                        <p:cTn id="8" dur="300" fill="hold"/>
                                        <p:tgtEl>
                                          <p:spTgt spid="1026"/>
                                        </p:tgtEl>
                                        <p:attrNameLst>
                                          <p:attrName>ppt_h</p:attrName>
                                        </p:attrNameLst>
                                      </p:cBhvr>
                                      <p:tavLst>
                                        <p:tav tm="0">
                                          <p:val>
                                            <p:fltVal val="0"/>
                                          </p:val>
                                        </p:tav>
                                        <p:tav tm="100000">
                                          <p:val>
                                            <p:strVal val="#ppt_h"/>
                                          </p:val>
                                        </p:tav>
                                      </p:tavLst>
                                    </p:anim>
                                    <p:animEffect transition="in" filter="fade">
                                      <p:cBhvr>
                                        <p:cTn id="9" dur="300"/>
                                        <p:tgtEl>
                                          <p:spTgt spid="1026"/>
                                        </p:tgtEl>
                                      </p:cBhvr>
                                    </p:animEffect>
                                  </p:childTnLst>
                                </p:cTn>
                              </p:par>
                              <p:par>
                                <p:cTn id="10" presetID="6" presetClass="emph" presetSubtype="0" autoRev="1" fill="hold" nodeType="withEffect">
                                  <p:stCondLst>
                                    <p:cond delay="1000"/>
                                  </p:stCondLst>
                                  <p:childTnLst>
                                    <p:animScale>
                                      <p:cBhvr>
                                        <p:cTn id="11" dur="100" fill="hold"/>
                                        <p:tgtEl>
                                          <p:spTgt spid="1026"/>
                                        </p:tgtEl>
                                      </p:cBhvr>
                                      <p:by x="150000" y="150000"/>
                                    </p:animScale>
                                  </p:childTnLst>
                                </p:cTn>
                              </p:par>
                              <p:par>
                                <p:cTn id="12" presetID="6" presetClass="emph" presetSubtype="0" accel="100000" fill="hold" nodeType="withEffect">
                                  <p:stCondLst>
                                    <p:cond delay="3700"/>
                                  </p:stCondLst>
                                  <p:childTnLst>
                                    <p:animScale>
                                      <p:cBhvr>
                                        <p:cTn id="13" dur="500" fill="hold"/>
                                        <p:tgtEl>
                                          <p:spTgt spid="1026"/>
                                        </p:tgtEl>
                                      </p:cBhvr>
                                      <p:by x="10000" y="10000"/>
                                    </p:animScale>
                                  </p:childTnLst>
                                </p:cTn>
                              </p:par>
                              <p:par>
                                <p:cTn id="14" presetID="53" presetClass="exit" presetSubtype="32" fill="hold" nodeType="withEffect">
                                  <p:stCondLst>
                                    <p:cond delay="3900"/>
                                  </p:stCondLst>
                                  <p:childTnLst>
                                    <p:anim calcmode="lin" valueType="num">
                                      <p:cBhvr>
                                        <p:cTn id="15" dur="500"/>
                                        <p:tgtEl>
                                          <p:spTgt spid="1026"/>
                                        </p:tgtEl>
                                        <p:attrNameLst>
                                          <p:attrName>ppt_w</p:attrName>
                                        </p:attrNameLst>
                                      </p:cBhvr>
                                      <p:tavLst>
                                        <p:tav tm="0">
                                          <p:val>
                                            <p:strVal val="ppt_w"/>
                                          </p:val>
                                        </p:tav>
                                        <p:tav tm="100000">
                                          <p:val>
                                            <p:fltVal val="0"/>
                                          </p:val>
                                        </p:tav>
                                      </p:tavLst>
                                    </p:anim>
                                    <p:anim calcmode="lin" valueType="num">
                                      <p:cBhvr>
                                        <p:cTn id="16" dur="500"/>
                                        <p:tgtEl>
                                          <p:spTgt spid="1026"/>
                                        </p:tgtEl>
                                        <p:attrNameLst>
                                          <p:attrName>ppt_h</p:attrName>
                                        </p:attrNameLst>
                                      </p:cBhvr>
                                      <p:tavLst>
                                        <p:tav tm="0">
                                          <p:val>
                                            <p:strVal val="ppt_h"/>
                                          </p:val>
                                        </p:tav>
                                        <p:tav tm="100000">
                                          <p:val>
                                            <p:fltVal val="0"/>
                                          </p:val>
                                        </p:tav>
                                      </p:tavLst>
                                    </p:anim>
                                    <p:animEffect transition="out" filter="fade">
                                      <p:cBhvr>
                                        <p:cTn id="17" dur="500"/>
                                        <p:tgtEl>
                                          <p:spTgt spid="1026"/>
                                        </p:tgtEl>
                                      </p:cBhvr>
                                    </p:animEffect>
                                    <p:set>
                                      <p:cBhvr>
                                        <p:cTn id="18" dur="1" fill="hold">
                                          <p:stCondLst>
                                            <p:cond delay="499"/>
                                          </p:stCondLst>
                                        </p:cTn>
                                        <p:tgtEl>
                                          <p:spTgt spid="1026"/>
                                        </p:tgtEl>
                                        <p:attrNameLst>
                                          <p:attrName>style.visibility</p:attrName>
                                        </p:attrNameLst>
                                      </p:cBhvr>
                                      <p:to>
                                        <p:strVal val="hidden"/>
                                      </p:to>
                                    </p:set>
                                  </p:childTnLst>
                                </p:cTn>
                              </p:par>
                              <p:par>
                                <p:cTn id="19" presetID="10" presetClass="entr" presetSubtype="0" fill="hold" nodeType="withEffect">
                                  <p:stCondLst>
                                    <p:cond delay="760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
                                        <p:tgtEl>
                                          <p:spTgt spid="1028"/>
                                        </p:tgtEl>
                                      </p:cBhvr>
                                    </p:animEffect>
                                  </p:childTnLst>
                                </p:cTn>
                              </p:par>
                              <p:par>
                                <p:cTn id="22" presetID="53" presetClass="entr" presetSubtype="16" fill="hold" nodeType="withEffect">
                                  <p:stCondLst>
                                    <p:cond delay="7600"/>
                                  </p:stCondLst>
                                  <p:childTnLst>
                                    <p:set>
                                      <p:cBhvr>
                                        <p:cTn id="23" dur="1" fill="hold">
                                          <p:stCondLst>
                                            <p:cond delay="0"/>
                                          </p:stCondLst>
                                        </p:cTn>
                                        <p:tgtEl>
                                          <p:spTgt spid="1028"/>
                                        </p:tgtEl>
                                        <p:attrNameLst>
                                          <p:attrName>style.visibility</p:attrName>
                                        </p:attrNameLst>
                                      </p:cBhvr>
                                      <p:to>
                                        <p:strVal val="visible"/>
                                      </p:to>
                                    </p:set>
                                    <p:anim calcmode="lin" valueType="num">
                                      <p:cBhvr>
                                        <p:cTn id="24" dur="200" fill="hold"/>
                                        <p:tgtEl>
                                          <p:spTgt spid="1028"/>
                                        </p:tgtEl>
                                        <p:attrNameLst>
                                          <p:attrName>ppt_w</p:attrName>
                                        </p:attrNameLst>
                                      </p:cBhvr>
                                      <p:tavLst>
                                        <p:tav tm="0">
                                          <p:val>
                                            <p:fltVal val="0"/>
                                          </p:val>
                                        </p:tav>
                                        <p:tav tm="100000">
                                          <p:val>
                                            <p:strVal val="#ppt_w"/>
                                          </p:val>
                                        </p:tav>
                                      </p:tavLst>
                                    </p:anim>
                                    <p:anim calcmode="lin" valueType="num">
                                      <p:cBhvr>
                                        <p:cTn id="25" dur="200" fill="hold"/>
                                        <p:tgtEl>
                                          <p:spTgt spid="1028"/>
                                        </p:tgtEl>
                                        <p:attrNameLst>
                                          <p:attrName>ppt_h</p:attrName>
                                        </p:attrNameLst>
                                      </p:cBhvr>
                                      <p:tavLst>
                                        <p:tav tm="0">
                                          <p:val>
                                            <p:fltVal val="0"/>
                                          </p:val>
                                        </p:tav>
                                        <p:tav tm="100000">
                                          <p:val>
                                            <p:strVal val="#ppt_h"/>
                                          </p:val>
                                        </p:tav>
                                      </p:tavLst>
                                    </p:anim>
                                    <p:animEffect transition="in" filter="fade">
                                      <p:cBhvr>
                                        <p:cTn id="26" dur="200"/>
                                        <p:tgtEl>
                                          <p:spTgt spid="1028"/>
                                        </p:tgtEl>
                                      </p:cBhvr>
                                    </p:animEffect>
                                  </p:childTnLst>
                                </p:cTn>
                              </p:par>
                              <p:par>
                                <p:cTn id="27" presetID="6" presetClass="emph" presetSubtype="0" fill="hold" nodeType="withEffect">
                                  <p:stCondLst>
                                    <p:cond delay="7800"/>
                                  </p:stCondLst>
                                  <p:childTnLst>
                                    <p:animScale>
                                      <p:cBhvr>
                                        <p:cTn id="28" dur="4000" fill="hold"/>
                                        <p:tgtEl>
                                          <p:spTgt spid="102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 name="TextBox 86"/>
          <p:cNvSpPr txBox="1"/>
          <p:nvPr/>
        </p:nvSpPr>
        <p:spPr>
          <a:xfrm>
            <a:off x="4869359" y="323831"/>
            <a:ext cx="2621280" cy="829945"/>
          </a:xfrm>
          <a:prstGeom prst="rect">
            <a:avLst/>
          </a:prstGeom>
          <a:noFill/>
        </p:spPr>
        <p:txBody>
          <a:bodyPr wrap="none" rtlCol="0" anchor="ctr">
            <a:spAutoFit/>
          </a:bodyPr>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古典密码测试实例</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    </a:t>
            </a: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Fence Cipher</a:t>
            </a:r>
            <a:endPar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74980" y="1409700"/>
            <a:ext cx="4229100" cy="4038600"/>
          </a:xfrm>
          <a:prstGeom prst="rect">
            <a:avLst/>
          </a:prstGeom>
        </p:spPr>
      </p:pic>
      <p:pic>
        <p:nvPicPr>
          <p:cNvPr id="4" name="图片 3"/>
          <p:cNvPicPr>
            <a:picLocks noChangeAspect="1"/>
          </p:cNvPicPr>
          <p:nvPr/>
        </p:nvPicPr>
        <p:blipFill>
          <a:blip r:embed="rId2"/>
          <a:stretch>
            <a:fillRect/>
          </a:stretch>
        </p:blipFill>
        <p:spPr>
          <a:xfrm>
            <a:off x="5189220" y="1273175"/>
            <a:ext cx="3556000" cy="5483860"/>
          </a:xfrm>
          <a:prstGeom prst="rect">
            <a:avLst/>
          </a:prstGeom>
          <a:ln>
            <a:solidFill>
              <a:schemeClr val="accent1"/>
            </a:solidFill>
          </a:ln>
        </p:spPr>
      </p:pic>
      <p:pic>
        <p:nvPicPr>
          <p:cNvPr id="7" name="图片 6"/>
          <p:cNvPicPr>
            <a:picLocks noChangeAspect="1"/>
          </p:cNvPicPr>
          <p:nvPr/>
        </p:nvPicPr>
        <p:blipFill>
          <a:blip r:embed="rId3"/>
          <a:stretch>
            <a:fillRect/>
          </a:stretch>
        </p:blipFill>
        <p:spPr>
          <a:xfrm>
            <a:off x="9474835" y="1657985"/>
            <a:ext cx="1320800" cy="1478280"/>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313361" y="2276872"/>
            <a:ext cx="1198880" cy="891540"/>
          </a:xfrm>
          <a:prstGeom prst="rect">
            <a:avLst/>
          </a:prstGeom>
          <a:noFill/>
        </p:spPr>
        <p:txBody>
          <a:bodyPr wrap="none" rtlCol="0">
            <a:spAutoFit/>
          </a:bodyPr>
          <a:lstStyle/>
          <a:p>
            <a:pPr algn="ctr"/>
            <a:r>
              <a:rPr lang="zh-CN" altLang="en-US"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特点</a:t>
            </a:r>
            <a:endParaRPr lang="en-US" altLang="zh-CN"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Features</a:t>
            </a:r>
            <a:endParaRPr lang="zh-CN" altLang="en-US"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24" name="AutoShape 24"/>
          <p:cNvSpPr>
            <a:spLocks noChangeArrowheads="1"/>
          </p:cNvSpPr>
          <p:nvPr/>
        </p:nvSpPr>
        <p:spPr bwMode="auto">
          <a:xfrm>
            <a:off x="3753184" y="189312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01</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古典密码</a:t>
            </a:r>
            <a:endParaRPr lang="zh-CN" altLang="en-US" dirty="0"/>
          </a:p>
        </p:txBody>
      </p:sp>
      <p:sp>
        <p:nvSpPr>
          <p:cNvPr id="25" name="AutoShape 24"/>
          <p:cNvSpPr>
            <a:spLocks noChangeArrowheads="1"/>
          </p:cNvSpPr>
          <p:nvPr/>
        </p:nvSpPr>
        <p:spPr bwMode="auto">
          <a:xfrm>
            <a:off x="4037080" y="2031683"/>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02</a:t>
            </a:r>
            <a:endParaRPr lang="en-US" altLang="zh-CN" sz="4000" i="1"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常用编码</a:t>
            </a:r>
            <a:endParaRPr lang="zh-CN" altLang="en-US" dirty="0">
              <a:solidFill>
                <a:prstClr val="white"/>
              </a:solidFill>
              <a:latin typeface="微软雅黑" panose="020B0503020204020204" pitchFamily="34" charset="-122"/>
              <a:ea typeface="微软雅黑" panose="020B0503020204020204" pitchFamily="34" charset="-122"/>
            </a:endParaRPr>
          </a:p>
          <a:p>
            <a:pPr lvl="0" algn="ctr"/>
            <a:r>
              <a:rPr lang="zh-CN" altLang="en-US" dirty="0">
                <a:solidFill>
                  <a:prstClr val="white"/>
                </a:solidFill>
                <a:latin typeface="微软雅黑" panose="020B0503020204020204" pitchFamily="34" charset="-122"/>
                <a:ea typeface="微软雅黑" panose="020B0503020204020204" pitchFamily="34" charset="-122"/>
              </a:rPr>
              <a:t>附加功能</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6" name="AutoShape 24"/>
          <p:cNvSpPr>
            <a:spLocks noChangeArrowheads="1"/>
          </p:cNvSpPr>
          <p:nvPr/>
        </p:nvSpPr>
        <p:spPr bwMode="auto">
          <a:xfrm>
            <a:off x="4408363" y="2186794"/>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03</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可视化</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7" name="AutoShape 24"/>
          <p:cNvSpPr>
            <a:spLocks noChangeArrowheads="1"/>
          </p:cNvSpPr>
          <p:nvPr/>
        </p:nvSpPr>
        <p:spPr bwMode="auto">
          <a:xfrm>
            <a:off x="4703912" y="2314972"/>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04</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智能分析</a:t>
            </a:r>
            <a:endParaRPr lang="zh-CN" altLang="en-US" dirty="0">
              <a:solidFill>
                <a:prstClr val="black"/>
              </a:solidFill>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1086"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0356"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1370">
        <p14:pan dir="r"/>
      </p:transition>
    </mc:Choice>
    <mc:Fallback>
      <p:transition spd="slow" advClick="0" advTm="13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5"/>
                                        </p:tgtEl>
                                        <p:attrNameLst>
                                          <p:attrName>ppt_x</p:attrName>
                                        </p:attrNameLst>
                                      </p:cBhvr>
                                      <p:tavLst>
                                        <p:tav tm="0">
                                          <p:val>
                                            <p:strVal val="ppt_x"/>
                                          </p:val>
                                        </p:tav>
                                        <p:tav tm="100000">
                                          <p:val>
                                            <p:strVal val="1+ppt_w/2"/>
                                          </p:val>
                                        </p:tav>
                                      </p:tavLst>
                                    </p:anim>
                                    <p:anim calcmode="lin" valueType="num">
                                      <p:cBhvr additive="base">
                                        <p:cTn id="53" dur="500"/>
                                        <p:tgtEl>
                                          <p:spTgt spid="25"/>
                                        </p:tgtEl>
                                        <p:attrNameLst>
                                          <p:attrName>ppt_y</p:attrName>
                                        </p:attrNameLst>
                                      </p:cBhvr>
                                      <p:tavLst>
                                        <p:tav tm="0">
                                          <p:val>
                                            <p:strVal val="ppt_y"/>
                                          </p:val>
                                        </p:tav>
                                        <p:tav tm="100000">
                                          <p:val>
                                            <p:strVal val="ppt_y"/>
                                          </p:val>
                                        </p:tav>
                                      </p:tavLst>
                                    </p:anim>
                                    <p:set>
                                      <p:cBhvr>
                                        <p:cTn id="5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5" grpId="1" bldLvl="0" animBg="1"/>
      <p:bldP spid="26" grpId="0" bldLvl="0" animBg="1"/>
      <p:bldP spid="2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700848" y="4463642"/>
            <a:ext cx="4788716" cy="2394358"/>
          </a:xfrm>
          <a:custGeom>
            <a:avLst/>
            <a:gdLst>
              <a:gd name="connsiteX0" fmla="*/ 0 w 4788715"/>
              <a:gd name="connsiteY0" fmla="*/ 2394358 h 4788715"/>
              <a:gd name="connsiteX1" fmla="*/ 2394358 w 4788715"/>
              <a:gd name="connsiteY1" fmla="*/ 0 h 4788715"/>
              <a:gd name="connsiteX2" fmla="*/ 4788716 w 4788715"/>
              <a:gd name="connsiteY2" fmla="*/ 2394358 h 4788715"/>
              <a:gd name="connsiteX3" fmla="*/ 2394358 w 4788715"/>
              <a:gd name="connsiteY3" fmla="*/ 4788716 h 4788715"/>
              <a:gd name="connsiteX4" fmla="*/ 0 w 4788715"/>
              <a:gd name="connsiteY4" fmla="*/ 2394358 h 4788715"/>
              <a:gd name="connsiteX0-1" fmla="*/ 0 w 4788716"/>
              <a:gd name="connsiteY0-2" fmla="*/ 2394358 h 4788716"/>
              <a:gd name="connsiteX1-3" fmla="*/ 2394358 w 4788716"/>
              <a:gd name="connsiteY1-4" fmla="*/ 0 h 4788716"/>
              <a:gd name="connsiteX2-5" fmla="*/ 4788716 w 4788716"/>
              <a:gd name="connsiteY2-6" fmla="*/ 2394358 h 4788716"/>
              <a:gd name="connsiteX3-7" fmla="*/ 2394358 w 4788716"/>
              <a:gd name="connsiteY3-8" fmla="*/ 4788716 h 4788716"/>
              <a:gd name="connsiteX4-9" fmla="*/ 91440 w 4788716"/>
              <a:gd name="connsiteY4-10" fmla="*/ 2485798 h 4788716"/>
              <a:gd name="connsiteX0-11" fmla="*/ 0 w 4788716"/>
              <a:gd name="connsiteY0-12" fmla="*/ 2394358 h 4789578"/>
              <a:gd name="connsiteX1-13" fmla="*/ 2394358 w 4788716"/>
              <a:gd name="connsiteY1-14" fmla="*/ 0 h 4789578"/>
              <a:gd name="connsiteX2-15" fmla="*/ 4788716 w 4788716"/>
              <a:gd name="connsiteY2-16" fmla="*/ 2394358 h 4789578"/>
              <a:gd name="connsiteX3-17" fmla="*/ 2394358 w 4788716"/>
              <a:gd name="connsiteY3-18" fmla="*/ 4788716 h 4789578"/>
              <a:gd name="connsiteX4-19" fmla="*/ 605790 w 4788716"/>
              <a:gd name="connsiteY4-20" fmla="*/ 2600098 h 4789578"/>
              <a:gd name="connsiteX0-21" fmla="*/ 0 w 4788716"/>
              <a:gd name="connsiteY0-22" fmla="*/ 2394358 h 4788716"/>
              <a:gd name="connsiteX1-23" fmla="*/ 2394358 w 4788716"/>
              <a:gd name="connsiteY1-24" fmla="*/ 0 h 4788716"/>
              <a:gd name="connsiteX2-25" fmla="*/ 4788716 w 4788716"/>
              <a:gd name="connsiteY2-26" fmla="*/ 2394358 h 4788716"/>
              <a:gd name="connsiteX3-27" fmla="*/ 2394358 w 4788716"/>
              <a:gd name="connsiteY3-28" fmla="*/ 4788716 h 4788716"/>
              <a:gd name="connsiteX0-29" fmla="*/ 0 w 4788716"/>
              <a:gd name="connsiteY0-30" fmla="*/ 2394358 h 2394358"/>
              <a:gd name="connsiteX1-31" fmla="*/ 2394358 w 4788716"/>
              <a:gd name="connsiteY1-32" fmla="*/ 0 h 2394358"/>
              <a:gd name="connsiteX2-33" fmla="*/ 4788716 w 4788716"/>
              <a:gd name="connsiteY2-34" fmla="*/ 2394358 h 2394358"/>
            </a:gdLst>
            <a:ahLst/>
            <a:cxnLst>
              <a:cxn ang="0">
                <a:pos x="connsiteX0-1" y="connsiteY0-2"/>
              </a:cxn>
              <a:cxn ang="0">
                <a:pos x="connsiteX1-3" y="connsiteY1-4"/>
              </a:cxn>
              <a:cxn ang="0">
                <a:pos x="connsiteX2-5" y="connsiteY2-6"/>
              </a:cxn>
            </a:cxnLst>
            <a:rect l="l" t="t" r="r" b="b"/>
            <a:pathLst>
              <a:path w="4788716" h="2394358">
                <a:moveTo>
                  <a:pt x="0" y="2394358"/>
                </a:moveTo>
                <a:cubicBezTo>
                  <a:pt x="0" y="1071991"/>
                  <a:pt x="1071991" y="0"/>
                  <a:pt x="2394358" y="0"/>
                </a:cubicBezTo>
                <a:cubicBezTo>
                  <a:pt x="3716725" y="0"/>
                  <a:pt x="4788716" y="1071991"/>
                  <a:pt x="4788716" y="2394358"/>
                </a:cubicBezTo>
              </a:path>
            </a:pathLst>
          </a:custGeom>
          <a:noFill/>
          <a:ln w="381000">
            <a:solidFill>
              <a:srgbClr val="53D2FF"/>
            </a:solid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77" name="矩形 76"/>
          <p:cNvSpPr/>
          <p:nvPr/>
        </p:nvSpPr>
        <p:spPr>
          <a:xfrm>
            <a:off x="4799062" y="5723269"/>
            <a:ext cx="2353164" cy="442035"/>
          </a:xfrm>
          <a:prstGeom prst="rect">
            <a:avLst/>
          </a:prstGeom>
        </p:spPr>
        <p:txBody>
          <a:bodyPr wrap="square" tIns="36000" bIns="36000">
            <a:spAutoFit/>
          </a:bodyPr>
          <a:lstStyle/>
          <a:p>
            <a:pPr algn="ct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Base64/32/16</a:t>
            </a:r>
            <a:endPar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78"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6063" y="7029400"/>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descr="20170928113037665"/>
          <p:cNvPicPr>
            <a:picLocks noChangeAspect="1"/>
          </p:cNvPicPr>
          <p:nvPr/>
        </p:nvPicPr>
        <p:blipFill>
          <a:blip r:embed="rId2"/>
          <a:stretch>
            <a:fillRect/>
          </a:stretch>
        </p:blipFill>
        <p:spPr>
          <a:xfrm>
            <a:off x="276225" y="973455"/>
            <a:ext cx="5181600" cy="1323975"/>
          </a:xfrm>
          <a:prstGeom prst="rect">
            <a:avLst/>
          </a:prstGeom>
        </p:spPr>
      </p:pic>
      <p:sp>
        <p:nvSpPr>
          <p:cNvPr id="3" name="矩形 2"/>
          <p:cNvSpPr/>
          <p:nvPr/>
        </p:nvSpPr>
        <p:spPr>
          <a:xfrm>
            <a:off x="1169670" y="371475"/>
            <a:ext cx="3394710" cy="440055"/>
          </a:xfrm>
          <a:prstGeom prst="rect">
            <a:avLst/>
          </a:prstGeom>
        </p:spPr>
        <p:txBody>
          <a:bodyPr wrap="square" tIns="36000" bIns="36000">
            <a:spAutoFit/>
          </a:bodyPr>
          <a:p>
            <a:pPr algn="ct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Base64   </a:t>
            </a:r>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编码原理</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5" name="图片 4" descr="20170928105837731"/>
          <p:cNvPicPr>
            <a:picLocks noChangeAspect="1"/>
          </p:cNvPicPr>
          <p:nvPr/>
        </p:nvPicPr>
        <p:blipFill>
          <a:blip r:embed="rId3"/>
          <a:stretch>
            <a:fillRect/>
          </a:stretch>
        </p:blipFill>
        <p:spPr>
          <a:xfrm>
            <a:off x="5912485" y="973455"/>
            <a:ext cx="5991225" cy="2847975"/>
          </a:xfrm>
          <a:prstGeom prst="rect">
            <a:avLst/>
          </a:prstGeom>
        </p:spPr>
      </p:pic>
      <p:sp>
        <p:nvSpPr>
          <p:cNvPr id="7" name="矩形 6"/>
          <p:cNvSpPr/>
          <p:nvPr/>
        </p:nvSpPr>
        <p:spPr>
          <a:xfrm>
            <a:off x="7211060" y="371475"/>
            <a:ext cx="3394710" cy="440055"/>
          </a:xfrm>
          <a:prstGeom prst="rect">
            <a:avLst/>
          </a:prstGeom>
        </p:spPr>
        <p:txBody>
          <a:bodyPr wrap="square" tIns="36000" bIns="36000">
            <a:spAutoFit/>
          </a:bodyPr>
          <a:p>
            <a:pPr algn="ct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Base32   </a:t>
            </a:r>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索引表</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799465" y="2691765"/>
            <a:ext cx="3394710" cy="440055"/>
          </a:xfrm>
          <a:prstGeom prst="rect">
            <a:avLst/>
          </a:prstGeom>
        </p:spPr>
        <p:txBody>
          <a:bodyPr wrap="square" tIns="36000" bIns="36000">
            <a:spAutoFit/>
          </a:bodyPr>
          <a:p>
            <a:pPr algn="ct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Base16   </a:t>
            </a:r>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索引表</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9" name="图片 8" descr="20170928105856465"/>
          <p:cNvPicPr>
            <a:picLocks noChangeAspect="1"/>
          </p:cNvPicPr>
          <p:nvPr/>
        </p:nvPicPr>
        <p:blipFill>
          <a:blip r:embed="rId4"/>
          <a:stretch>
            <a:fillRect/>
          </a:stretch>
        </p:blipFill>
        <p:spPr>
          <a:xfrm>
            <a:off x="410845" y="3206750"/>
            <a:ext cx="4171950" cy="1181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3168">
        <p14:pan/>
      </p:transition>
    </mc:Choice>
    <mc:Fallback>
      <p:transition spd="slow" advTm="3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decel="100000" fill="hold" nodeType="afterEffect">
                                  <p:stCondLst>
                                    <p:cond delay="0"/>
                                  </p:stCondLst>
                                  <p:childTnLst>
                                    <p:animMotion origin="layout" path="M -0.20778 -0.05046 C -0.20778 -0.24583 -0.11918 -0.40486 -0.00989 -0.40486 C 0.0994 -0.40486 0.18748 -0.24583 0.18748 -0.05046 C 0.18748 0.14491 0.0994 0.30347 -0.00989 0.30347 C -0.11918 0.30347 -0.20778 0.14491 -0.20778 -0.05046 Z " pathEditMode="relative" rAng="16200000" ptsTypes="fffff">
                                      <p:cBhvr>
                                        <p:cTn id="6" dur="2000" fill="hold"/>
                                        <p:tgtEl>
                                          <p:spTgt spid="78"/>
                                        </p:tgtEl>
                                        <p:attrNameLst>
                                          <p:attrName>ppt_x</p:attrName>
                                          <p:attrName>ppt_y</p:attrName>
                                        </p:attrNameLst>
                                      </p:cBhvr>
                                      <p:rCtr x="19763" y="-23"/>
                                    </p:animMotion>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10" presetClass="exit" presetSubtype="0" fill="hold" nodeType="withEffect">
                                  <p:stCondLst>
                                    <p:cond delay="600"/>
                                  </p:stCondLst>
                                  <p:childTnLst>
                                    <p:animEffect transition="out" filter="fade">
                                      <p:cBhvr>
                                        <p:cTn id="11" dur="500"/>
                                        <p:tgtEl>
                                          <p:spTgt spid="78"/>
                                        </p:tgtEl>
                                      </p:cBhvr>
                                    </p:animEffect>
                                    <p:set>
                                      <p:cBhvr>
                                        <p:cTn id="12" dur="1" fill="hold">
                                          <p:stCondLst>
                                            <p:cond delay="499"/>
                                          </p:stCondLst>
                                        </p:cTn>
                                        <p:tgtEl>
                                          <p:spTgt spid="78"/>
                                        </p:tgtEl>
                                        <p:attrNameLst>
                                          <p:attrName>style.visibility</p:attrName>
                                        </p:attrNameLst>
                                      </p:cBhvr>
                                      <p:to>
                                        <p:strVal val="hidden"/>
                                      </p:to>
                                    </p:se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7" grpId="0"/>
      <p:bldP spid="3"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3" name="矩形 2"/>
          <p:cNvSpPr/>
          <p:nvPr/>
        </p:nvSpPr>
        <p:spPr>
          <a:xfrm>
            <a:off x="3776980" y="441325"/>
            <a:ext cx="4705350" cy="501650"/>
          </a:xfrm>
          <a:prstGeom prst="rect">
            <a:avLst/>
          </a:prstGeom>
        </p:spPr>
        <p:txBody>
          <a:bodyPr wrap="square" tIns="36000" bIns="36000">
            <a:spAutoFit/>
          </a:bodyPr>
          <a:p>
            <a:pPr algn="ctr"/>
            <a:r>
              <a:rPr lang="en-US" altLang="zh-CN" sz="28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Base32 </a:t>
            </a:r>
            <a:r>
              <a:rPr lang="zh-CN" altLang="en-US" sz="28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算法设计</a:t>
            </a:r>
            <a:endParaRPr lang="zh-CN" altLang="en-US" sz="28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85720" y="1243330"/>
            <a:ext cx="7018020" cy="526351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800" advTm="4366">
        <p:circle/>
      </p:transition>
    </mc:Choice>
    <mc:Fallback>
      <p:transition spd="slow" advTm="4366">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9653" name="Freeform 471"/>
          <p:cNvSpPr>
            <a:spLocks noEditPoints="1"/>
          </p:cNvSpPr>
          <p:nvPr/>
        </p:nvSpPr>
        <p:spPr bwMode="auto">
          <a:xfrm>
            <a:off x="6543252" y="3706266"/>
            <a:ext cx="967236" cy="738967"/>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656" name="Freeform 476"/>
          <p:cNvSpPr>
            <a:spLocks noEditPoints="1"/>
          </p:cNvSpPr>
          <p:nvPr/>
        </p:nvSpPr>
        <p:spPr bwMode="auto">
          <a:xfrm>
            <a:off x="1611918" y="1363868"/>
            <a:ext cx="1294138" cy="754547"/>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666" name="Oval 493"/>
          <p:cNvSpPr>
            <a:spLocks noChangeArrowheads="1"/>
          </p:cNvSpPr>
          <p:nvPr/>
        </p:nvSpPr>
        <p:spPr bwMode="auto">
          <a:xfrm>
            <a:off x="1611918" y="3744409"/>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9670" name="Freeform 497"/>
          <p:cNvSpPr>
            <a:spLocks noEditPoints="1"/>
          </p:cNvSpPr>
          <p:nvPr/>
        </p:nvSpPr>
        <p:spPr bwMode="auto">
          <a:xfrm>
            <a:off x="6543252" y="1363868"/>
            <a:ext cx="605709" cy="835598"/>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cxnSp>
        <p:nvCxnSpPr>
          <p:cNvPr id="9672" name="直接连接符 9671"/>
          <p:cNvCxnSpPr/>
          <p:nvPr/>
        </p:nvCxnSpPr>
        <p:spPr>
          <a:xfrm>
            <a:off x="1611918" y="2248790"/>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p:nvCxnSpPr>
        <p:spPr>
          <a:xfrm>
            <a:off x="6543252" y="2248790"/>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p:nvCxnSpPr>
        <p:spPr>
          <a:xfrm>
            <a:off x="1611918" y="4604228"/>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8" name="直接连接符 497"/>
          <p:cNvCxnSpPr/>
          <p:nvPr/>
        </p:nvCxnSpPr>
        <p:spPr>
          <a:xfrm>
            <a:off x="6543252" y="4604228"/>
            <a:ext cx="39600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9" name="TextBox 498" descr="&amp;#x [Hex]&#10;"/>
          <p:cNvSpPr txBox="1"/>
          <p:nvPr/>
        </p:nvSpPr>
        <p:spPr>
          <a:xfrm>
            <a:off x="2941312" y="1664015"/>
            <a:ext cx="2863284" cy="584775"/>
          </a:xfrm>
          <a:prstGeom prst="rect">
            <a:avLst/>
          </a:prstGeom>
          <a:noFill/>
        </p:spPr>
        <p:txBody>
          <a:bodyPr wrap="square" rtlCol="0" anchor="ctr">
            <a:spAutoFit/>
          </a:bodyPr>
          <a:lstStyle/>
          <a:p>
            <a:pPr lvl="0" algn="ctr"/>
            <a:r>
              <a:rPr lang="en-US" altLang="zh-CN"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ea typeface="UKIJ Qolyazma" panose="02020603050405020304" pitchFamily="18" charset="0"/>
                <a:cs typeface="UKIJ Qolyazma" panose="02020603050405020304" pitchFamily="18" charset="0"/>
              </a:rPr>
              <a:t>&amp;#x [Hex]</a:t>
            </a:r>
            <a:endParaRPr lang="zh-CN" altLang="en-US"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cs typeface="UKIJ Qolyazma" panose="02020603050405020304" pitchFamily="18" charset="0"/>
            </a:endParaRPr>
          </a:p>
        </p:txBody>
      </p:sp>
      <p:sp>
        <p:nvSpPr>
          <p:cNvPr id="500" name="TextBox 499"/>
          <p:cNvSpPr txBox="1"/>
          <p:nvPr/>
        </p:nvSpPr>
        <p:spPr>
          <a:xfrm>
            <a:off x="7519595" y="1649078"/>
            <a:ext cx="2868093" cy="584775"/>
          </a:xfrm>
          <a:prstGeom prst="rect">
            <a:avLst/>
          </a:prstGeom>
          <a:noFill/>
        </p:spPr>
        <p:txBody>
          <a:bodyPr wrap="none" rtlCol="0" anchor="ctr">
            <a:spAutoFit/>
          </a:bodyPr>
          <a:lstStyle/>
          <a:p>
            <a:pPr lvl="0" algn="ctr"/>
            <a:r>
              <a:rPr lang="en-US" altLang="zh-CN"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ea typeface="UKIJ Qolyazma" panose="02020603050405020304" pitchFamily="18" charset="0"/>
                <a:cs typeface="UKIJ Qolyazma" panose="02020603050405020304" pitchFamily="18" charset="0"/>
              </a:rPr>
              <a:t>&amp;# [Decimal]</a:t>
            </a:r>
            <a:endParaRPr lang="zh-CN" altLang="en-US"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cs typeface="UKIJ Qolyazma" panose="02020603050405020304" pitchFamily="18" charset="0"/>
            </a:endParaRPr>
          </a:p>
        </p:txBody>
      </p:sp>
      <p:sp>
        <p:nvSpPr>
          <p:cNvPr id="501" name="TextBox 500"/>
          <p:cNvSpPr txBox="1"/>
          <p:nvPr/>
        </p:nvSpPr>
        <p:spPr>
          <a:xfrm>
            <a:off x="3392857" y="4019453"/>
            <a:ext cx="1960193" cy="584775"/>
          </a:xfrm>
          <a:prstGeom prst="rect">
            <a:avLst/>
          </a:prstGeom>
          <a:noFill/>
        </p:spPr>
        <p:txBody>
          <a:bodyPr wrap="square" rtlCol="0" anchor="ctr">
            <a:spAutoFit/>
          </a:bodyPr>
          <a:lstStyle/>
          <a:p>
            <a:pPr lvl="0" algn="ctr"/>
            <a:r>
              <a:rPr lang="en-US" altLang="zh-CN"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ea typeface="UKIJ Qolyazma" panose="02020603050405020304" pitchFamily="18" charset="0"/>
                <a:cs typeface="UKIJ Qolyazma" panose="02020603050405020304" pitchFamily="18" charset="0"/>
              </a:rPr>
              <a:t>U [Hex]</a:t>
            </a:r>
            <a:endParaRPr lang="zh-CN" altLang="en-US"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cs typeface="UKIJ Qolyazma" panose="02020603050405020304" pitchFamily="18" charset="0"/>
            </a:endParaRPr>
          </a:p>
        </p:txBody>
      </p:sp>
      <p:sp>
        <p:nvSpPr>
          <p:cNvPr id="502" name="TextBox 501"/>
          <p:cNvSpPr txBox="1"/>
          <p:nvPr/>
        </p:nvSpPr>
        <p:spPr>
          <a:xfrm>
            <a:off x="8090177" y="3969216"/>
            <a:ext cx="1846979" cy="584775"/>
          </a:xfrm>
          <a:prstGeom prst="rect">
            <a:avLst/>
          </a:prstGeom>
          <a:noFill/>
        </p:spPr>
        <p:txBody>
          <a:bodyPr wrap="none" rtlCol="0" anchor="ctr">
            <a:spAutoFit/>
          </a:bodyPr>
          <a:lstStyle/>
          <a:p>
            <a:pPr lvl="0" algn="ctr"/>
            <a:r>
              <a:rPr lang="en-US" altLang="zh-CN"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ea typeface="UKIJ Qolyazma" panose="02020603050405020304" pitchFamily="18" charset="0"/>
                <a:cs typeface="UKIJ Qolyazma" panose="02020603050405020304" pitchFamily="18" charset="0"/>
              </a:rPr>
              <a:t>U+ [Hex]</a:t>
            </a:r>
            <a:endParaRPr lang="zh-CN" altLang="en-US" sz="3200" dirty="0">
              <a:solidFill>
                <a:srgbClr val="53D2FF"/>
              </a:solidFill>
              <a:effectLst>
                <a:outerShdw blurRad="266700" algn="tl" rotWithShape="0">
                  <a:schemeClr val="tx2">
                    <a:lumMod val="40000"/>
                    <a:lumOff val="60000"/>
                    <a:alpha val="55000"/>
                  </a:schemeClr>
                </a:outerShdw>
              </a:effectLst>
              <a:latin typeface="UKIJ Qolyazma" panose="02020603050405020304" pitchFamily="18" charset="0"/>
              <a:cs typeface="UKIJ Qolyazma" panose="02020603050405020304" pitchFamily="18" charset="0"/>
            </a:endParaRPr>
          </a:p>
        </p:txBody>
      </p:sp>
      <p:sp>
        <p:nvSpPr>
          <p:cNvPr id="20" name="TextBox 29"/>
          <p:cNvSpPr txBox="1"/>
          <p:nvPr/>
        </p:nvSpPr>
        <p:spPr>
          <a:xfrm flipH="1">
            <a:off x="4799062" y="448935"/>
            <a:ext cx="2863283"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en-US" altLang="zh-CN" sz="2800" b="0" noProof="0" dirty="0">
                <a:solidFill>
                  <a:srgbClr val="53D2FF"/>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pitchFamily="18" charset="0"/>
              </a:rPr>
              <a:t>Unicode</a:t>
            </a:r>
            <a:r>
              <a:rPr lang="zh-CN" altLang="en-US" sz="2800" b="0" noProof="0" dirty="0">
                <a:solidFill>
                  <a:srgbClr val="53D2FF"/>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pitchFamily="18" charset="0"/>
              </a:rPr>
              <a:t>编码</a:t>
            </a:r>
            <a:endParaRPr kumimoji="0" lang="zh-CN" altLang="en-US" sz="28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pitchFamily="18" charset="0"/>
            </a:endParaRPr>
          </a:p>
        </p:txBody>
      </p:sp>
      <p:sp>
        <p:nvSpPr>
          <p:cNvPr id="3" name="文本框 2"/>
          <p:cNvSpPr txBox="1"/>
          <p:nvPr/>
        </p:nvSpPr>
        <p:spPr>
          <a:xfrm>
            <a:off x="580390" y="2651125"/>
            <a:ext cx="10724515" cy="521970"/>
          </a:xfrm>
          <a:prstGeom prst="rect">
            <a:avLst/>
          </a:prstGeom>
          <a:noFill/>
        </p:spPr>
        <p:txBody>
          <a:bodyPr wrap="square" rtlCol="0" anchor="ctr">
            <a:spAutoFit/>
          </a:bodyPr>
          <a:p>
            <a:r>
              <a:rPr lang="en-US" altLang="zh-CN" sz="2000" smtClean="0">
                <a:solidFill>
                  <a:schemeClr val="bg1"/>
                </a:solidFill>
                <a:latin typeface="微软雅黑" panose="020B0503020204020204" pitchFamily="34" charset="-122"/>
                <a:ea typeface="微软雅黑" panose="020B0503020204020204" pitchFamily="34" charset="-122"/>
              </a:rPr>
              <a:t>THE</a:t>
            </a:r>
            <a:r>
              <a:rPr lang="en-US" altLang="zh-CN" sz="2800" smtClean="0">
                <a:solidFill>
                  <a:schemeClr val="bg1"/>
                </a:solidFill>
                <a:latin typeface="微软雅黑" panose="020B0503020204020204" pitchFamily="34" charset="-122"/>
                <a:ea typeface="微软雅黑" panose="020B0503020204020204" pitchFamily="34" charset="-122"/>
              </a:rPr>
              <a:t> ——&gt; </a:t>
            </a:r>
            <a:r>
              <a:rPr lang="en-US" altLang="zh-CN" sz="2000" smtClean="0">
                <a:solidFill>
                  <a:schemeClr val="bg1"/>
                </a:solidFill>
                <a:latin typeface="微软雅黑" panose="020B0503020204020204" pitchFamily="34" charset="-122"/>
                <a:ea typeface="微软雅黑" panose="020B0503020204020204" pitchFamily="34" charset="-122"/>
              </a:rPr>
              <a:t>&amp;#x0054;&amp;#x0068;&amp;#x0065    </a:t>
            </a:r>
            <a:r>
              <a:rPr lang="en-US" altLang="zh-CN" sz="2000" smtClean="0">
                <a:solidFill>
                  <a:schemeClr val="bg1"/>
                </a:solidFill>
                <a:latin typeface="微软雅黑" panose="020B0503020204020204" pitchFamily="34" charset="-122"/>
                <a:ea typeface="微软雅黑" panose="020B0503020204020204" pitchFamily="34" charset="-122"/>
                <a:sym typeface="+mn-ea"/>
              </a:rPr>
              <a:t>THE</a:t>
            </a:r>
            <a:r>
              <a:rPr lang="en-US" altLang="zh-CN" sz="2000" smtClean="0">
                <a:solidFill>
                  <a:schemeClr val="bg1"/>
                </a:solidFill>
                <a:latin typeface="微软雅黑" panose="020B0503020204020204" pitchFamily="34" charset="-122"/>
                <a:ea typeface="微软雅黑" panose="020B0503020204020204" pitchFamily="34" charset="-122"/>
              </a:rPr>
              <a:t> </a:t>
            </a:r>
            <a:r>
              <a:rPr lang="en-US" altLang="zh-CN" sz="2800" smtClean="0">
                <a:solidFill>
                  <a:schemeClr val="bg1"/>
                </a:solidFill>
                <a:latin typeface="微软雅黑" panose="020B0503020204020204" pitchFamily="34" charset="-122"/>
                <a:ea typeface="微软雅黑" panose="020B0503020204020204" pitchFamily="34" charset="-122"/>
              </a:rPr>
              <a:t> </a:t>
            </a:r>
            <a:r>
              <a:rPr lang="en-US" altLang="zh-CN" sz="2800" smtClean="0">
                <a:solidFill>
                  <a:schemeClr val="bg1"/>
                </a:solidFill>
                <a:latin typeface="微软雅黑" panose="020B0503020204020204" pitchFamily="34" charset="-122"/>
                <a:ea typeface="微软雅黑" panose="020B0503020204020204" pitchFamily="34" charset="-122"/>
                <a:sym typeface="+mn-ea"/>
              </a:rPr>
              <a:t>—&gt;</a:t>
            </a:r>
            <a:r>
              <a:rPr lang="en-US" altLang="zh-CN" sz="2000" smtClean="0">
                <a:solidFill>
                  <a:schemeClr val="bg1"/>
                </a:solidFill>
                <a:latin typeface="微软雅黑" panose="020B0503020204020204" pitchFamily="34" charset="-122"/>
                <a:ea typeface="微软雅黑" panose="020B0503020204020204" pitchFamily="34" charset="-122"/>
                <a:sym typeface="+mn-ea"/>
              </a:rPr>
              <a:t>&amp;#00084;&amp;#00104;&amp;#00101</a:t>
            </a:r>
            <a:endParaRPr lang="en-US" altLang="zh-CN" sz="2000" smtClean="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80390" y="5103495"/>
            <a:ext cx="10724515" cy="521970"/>
          </a:xfrm>
          <a:prstGeom prst="rect">
            <a:avLst/>
          </a:prstGeom>
          <a:noFill/>
        </p:spPr>
        <p:txBody>
          <a:bodyPr wrap="square" rtlCol="0" anchor="ctr">
            <a:spAutoFit/>
          </a:bodyPr>
          <a:p>
            <a:r>
              <a:rPr lang="en-US" altLang="zh-CN" sz="2000" smtClean="0">
                <a:solidFill>
                  <a:schemeClr val="bg1"/>
                </a:solidFill>
                <a:latin typeface="微软雅黑" panose="020B0503020204020204" pitchFamily="34" charset="-122"/>
                <a:ea typeface="微软雅黑" panose="020B0503020204020204" pitchFamily="34" charset="-122"/>
              </a:rPr>
              <a:t>THE</a:t>
            </a:r>
            <a:r>
              <a:rPr lang="en-US" altLang="zh-CN" sz="2800" smtClean="0">
                <a:solidFill>
                  <a:schemeClr val="bg1"/>
                </a:solidFill>
                <a:latin typeface="微软雅黑" panose="020B0503020204020204" pitchFamily="34" charset="-122"/>
                <a:ea typeface="微软雅黑" panose="020B0503020204020204" pitchFamily="34" charset="-122"/>
              </a:rPr>
              <a:t> ——&gt;  </a:t>
            </a:r>
            <a:r>
              <a:rPr lang="en-US" altLang="zh-CN" sz="2000" smtClean="0">
                <a:solidFill>
                  <a:schemeClr val="bg1"/>
                </a:solidFill>
                <a:latin typeface="微软雅黑" panose="020B0503020204020204" pitchFamily="34" charset="-122"/>
                <a:ea typeface="微软雅黑" panose="020B0503020204020204" pitchFamily="34" charset="-122"/>
              </a:rPr>
              <a:t>\U0054\U0068\U0065           </a:t>
            </a:r>
            <a:r>
              <a:rPr lang="en-US" altLang="zh-CN" sz="2000" smtClean="0">
                <a:solidFill>
                  <a:schemeClr val="bg1"/>
                </a:solidFill>
                <a:latin typeface="微软雅黑" panose="020B0503020204020204" pitchFamily="34" charset="-122"/>
                <a:ea typeface="微软雅黑" panose="020B0503020204020204" pitchFamily="34" charset="-122"/>
                <a:sym typeface="+mn-ea"/>
              </a:rPr>
              <a:t>THE</a:t>
            </a:r>
            <a:r>
              <a:rPr lang="en-US" altLang="zh-CN" sz="2000" smtClean="0">
                <a:solidFill>
                  <a:schemeClr val="bg1"/>
                </a:solidFill>
                <a:latin typeface="微软雅黑" panose="020B0503020204020204" pitchFamily="34" charset="-122"/>
                <a:ea typeface="微软雅黑" panose="020B0503020204020204" pitchFamily="34" charset="-122"/>
              </a:rPr>
              <a:t> </a:t>
            </a:r>
            <a:r>
              <a:rPr lang="en-US" altLang="zh-CN" sz="2800" smtClean="0">
                <a:solidFill>
                  <a:schemeClr val="bg1"/>
                </a:solidFill>
                <a:latin typeface="微软雅黑" panose="020B0503020204020204" pitchFamily="34" charset="-122"/>
                <a:ea typeface="微软雅黑" panose="020B0503020204020204" pitchFamily="34" charset="-122"/>
              </a:rPr>
              <a:t> </a:t>
            </a:r>
            <a:r>
              <a:rPr lang="en-US" altLang="zh-CN" sz="2800" smtClean="0">
                <a:solidFill>
                  <a:schemeClr val="bg1"/>
                </a:solidFill>
                <a:latin typeface="微软雅黑" panose="020B0503020204020204" pitchFamily="34" charset="-122"/>
                <a:ea typeface="微软雅黑" panose="020B0503020204020204" pitchFamily="34" charset="-122"/>
                <a:sym typeface="+mn-ea"/>
              </a:rPr>
              <a:t>—&gt;</a:t>
            </a:r>
            <a:r>
              <a:rPr lang="en-US" altLang="zh-CN" sz="2000" smtClean="0">
                <a:solidFill>
                  <a:schemeClr val="bg1"/>
                </a:solidFill>
                <a:latin typeface="微软雅黑" panose="020B0503020204020204" pitchFamily="34" charset="-122"/>
                <a:ea typeface="微软雅黑" panose="020B0503020204020204" pitchFamily="34" charset="-122"/>
                <a:sym typeface="+mn-ea"/>
              </a:rPr>
              <a:t>\U+0054\U+0068\U+0065</a:t>
            </a:r>
            <a:endParaRPr lang="en-US" altLang="zh-CN" sz="2000" smtClean="0">
              <a:solidFill>
                <a:schemeClr val="bg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4519">
        <p14:pan/>
      </p:transition>
    </mc:Choice>
    <mc:Fallback>
      <p:transition spd="slow" advTm="4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672"/>
                                        </p:tgtEl>
                                        <p:attrNameLst>
                                          <p:attrName>style.visibility</p:attrName>
                                        </p:attrNameLst>
                                      </p:cBhvr>
                                      <p:to>
                                        <p:strVal val="visible"/>
                                      </p:to>
                                    </p:set>
                                    <p:animEffect transition="in" filter="wipe(left)">
                                      <p:cBhvr>
                                        <p:cTn id="7" dur="500"/>
                                        <p:tgtEl>
                                          <p:spTgt spid="9672"/>
                                        </p:tgtEl>
                                      </p:cBhvr>
                                    </p:animEffect>
                                  </p:childTnLst>
                                </p:cTn>
                              </p:par>
                              <p:par>
                                <p:cTn id="8" presetID="22" presetClass="entr" presetSubtype="8" fill="hold" nodeType="withEffect">
                                  <p:stCondLst>
                                    <p:cond delay="0"/>
                                  </p:stCondLst>
                                  <p:childTnLst>
                                    <p:set>
                                      <p:cBhvr>
                                        <p:cTn id="9" dur="1" fill="hold">
                                          <p:stCondLst>
                                            <p:cond delay="0"/>
                                          </p:stCondLst>
                                        </p:cTn>
                                        <p:tgtEl>
                                          <p:spTgt spid="496"/>
                                        </p:tgtEl>
                                        <p:attrNameLst>
                                          <p:attrName>style.visibility</p:attrName>
                                        </p:attrNameLst>
                                      </p:cBhvr>
                                      <p:to>
                                        <p:strVal val="visible"/>
                                      </p:to>
                                    </p:set>
                                    <p:animEffect transition="in" filter="wipe(left)">
                                      <p:cBhvr>
                                        <p:cTn id="10" dur="500"/>
                                        <p:tgtEl>
                                          <p:spTgt spid="496"/>
                                        </p:tgtEl>
                                      </p:cBhvr>
                                    </p:animEffect>
                                  </p:childTnLst>
                                </p:cTn>
                              </p:par>
                              <p:par>
                                <p:cTn id="11" presetID="22" presetClass="entr" presetSubtype="8" fill="hold" nodeType="withEffect">
                                  <p:stCondLst>
                                    <p:cond delay="0"/>
                                  </p:stCondLst>
                                  <p:childTnLst>
                                    <p:set>
                                      <p:cBhvr>
                                        <p:cTn id="12" dur="1" fill="hold">
                                          <p:stCondLst>
                                            <p:cond delay="0"/>
                                          </p:stCondLst>
                                        </p:cTn>
                                        <p:tgtEl>
                                          <p:spTgt spid="497"/>
                                        </p:tgtEl>
                                        <p:attrNameLst>
                                          <p:attrName>style.visibility</p:attrName>
                                        </p:attrNameLst>
                                      </p:cBhvr>
                                      <p:to>
                                        <p:strVal val="visible"/>
                                      </p:to>
                                    </p:set>
                                    <p:animEffect transition="in" filter="wipe(left)">
                                      <p:cBhvr>
                                        <p:cTn id="13" dur="500"/>
                                        <p:tgtEl>
                                          <p:spTgt spid="497"/>
                                        </p:tgtEl>
                                      </p:cBhvr>
                                    </p:animEffect>
                                  </p:childTnLst>
                                </p:cTn>
                              </p:par>
                              <p:par>
                                <p:cTn id="14" presetID="22" presetClass="entr" presetSubtype="8" fill="hold" nodeType="withEffect">
                                  <p:stCondLst>
                                    <p:cond delay="0"/>
                                  </p:stCondLst>
                                  <p:childTnLst>
                                    <p:set>
                                      <p:cBhvr>
                                        <p:cTn id="15" dur="1" fill="hold">
                                          <p:stCondLst>
                                            <p:cond delay="0"/>
                                          </p:stCondLst>
                                        </p:cTn>
                                        <p:tgtEl>
                                          <p:spTgt spid="498"/>
                                        </p:tgtEl>
                                        <p:attrNameLst>
                                          <p:attrName>style.visibility</p:attrName>
                                        </p:attrNameLst>
                                      </p:cBhvr>
                                      <p:to>
                                        <p:strVal val="visible"/>
                                      </p:to>
                                    </p:set>
                                    <p:animEffect transition="in" filter="wipe(left)">
                                      <p:cBhvr>
                                        <p:cTn id="16" dur="500"/>
                                        <p:tgtEl>
                                          <p:spTgt spid="498"/>
                                        </p:tgtEl>
                                      </p:cBhvr>
                                    </p:animEffect>
                                  </p:childTnLst>
                                </p:cTn>
                              </p:par>
                            </p:childTnLst>
                          </p:cTn>
                        </p:par>
                        <p:par>
                          <p:cTn id="17" fill="hold">
                            <p:stCondLst>
                              <p:cond delay="500"/>
                            </p:stCondLst>
                            <p:childTnLst>
                              <p:par>
                                <p:cTn id="18" presetID="12" presetClass="entr" presetSubtype="4" fill="hold" grpId="0" nodeType="afterEffect">
                                  <p:stCondLst>
                                    <p:cond delay="0"/>
                                  </p:stCondLst>
                                  <p:iterate type="lt">
                                    <p:tmPct val="50000"/>
                                  </p:iterate>
                                  <p:childTnLst>
                                    <p:set>
                                      <p:cBhvr>
                                        <p:cTn id="19" dur="1" fill="hold">
                                          <p:stCondLst>
                                            <p:cond delay="0"/>
                                          </p:stCondLst>
                                        </p:cTn>
                                        <p:tgtEl>
                                          <p:spTgt spid="499"/>
                                        </p:tgtEl>
                                        <p:attrNameLst>
                                          <p:attrName>style.visibility</p:attrName>
                                        </p:attrNameLst>
                                      </p:cBhvr>
                                      <p:to>
                                        <p:strVal val="visible"/>
                                      </p:to>
                                    </p:set>
                                    <p:anim calcmode="lin" valueType="num">
                                      <p:cBhvr additive="base">
                                        <p:cTn id="20" dur="300"/>
                                        <p:tgtEl>
                                          <p:spTgt spid="499"/>
                                        </p:tgtEl>
                                        <p:attrNameLst>
                                          <p:attrName>ppt_y</p:attrName>
                                        </p:attrNameLst>
                                      </p:cBhvr>
                                      <p:tavLst>
                                        <p:tav tm="0">
                                          <p:val>
                                            <p:strVal val="#ppt_y+#ppt_h*1.125000"/>
                                          </p:val>
                                        </p:tav>
                                        <p:tav tm="100000">
                                          <p:val>
                                            <p:strVal val="#ppt_y"/>
                                          </p:val>
                                        </p:tav>
                                      </p:tavLst>
                                    </p:anim>
                                    <p:animEffect transition="in" filter="wipe(up)">
                                      <p:cBhvr>
                                        <p:cTn id="21" dur="300"/>
                                        <p:tgtEl>
                                          <p:spTgt spid="499"/>
                                        </p:tgtEl>
                                      </p:cBhvr>
                                    </p:animEffect>
                                  </p:childTnLst>
                                </p:cTn>
                              </p:par>
                              <p:par>
                                <p:cTn id="22" presetID="12" presetClass="entr" presetSubtype="4" fill="hold" grpId="0" nodeType="withEffect">
                                  <p:stCondLst>
                                    <p:cond delay="0"/>
                                  </p:stCondLst>
                                  <p:iterate type="lt">
                                    <p:tmPct val="50000"/>
                                  </p:iterate>
                                  <p:childTnLst>
                                    <p:set>
                                      <p:cBhvr>
                                        <p:cTn id="23" dur="1" fill="hold">
                                          <p:stCondLst>
                                            <p:cond delay="0"/>
                                          </p:stCondLst>
                                        </p:cTn>
                                        <p:tgtEl>
                                          <p:spTgt spid="500"/>
                                        </p:tgtEl>
                                        <p:attrNameLst>
                                          <p:attrName>style.visibility</p:attrName>
                                        </p:attrNameLst>
                                      </p:cBhvr>
                                      <p:to>
                                        <p:strVal val="visible"/>
                                      </p:to>
                                    </p:set>
                                    <p:anim calcmode="lin" valueType="num">
                                      <p:cBhvr additive="base">
                                        <p:cTn id="24" dur="300"/>
                                        <p:tgtEl>
                                          <p:spTgt spid="500"/>
                                        </p:tgtEl>
                                        <p:attrNameLst>
                                          <p:attrName>ppt_y</p:attrName>
                                        </p:attrNameLst>
                                      </p:cBhvr>
                                      <p:tavLst>
                                        <p:tav tm="0">
                                          <p:val>
                                            <p:strVal val="#ppt_y+#ppt_h*1.125000"/>
                                          </p:val>
                                        </p:tav>
                                        <p:tav tm="100000">
                                          <p:val>
                                            <p:strVal val="#ppt_y"/>
                                          </p:val>
                                        </p:tav>
                                      </p:tavLst>
                                    </p:anim>
                                    <p:animEffect transition="in" filter="wipe(up)">
                                      <p:cBhvr>
                                        <p:cTn id="25" dur="300"/>
                                        <p:tgtEl>
                                          <p:spTgt spid="500"/>
                                        </p:tgtEl>
                                      </p:cBhvr>
                                    </p:animEffect>
                                  </p:childTnLst>
                                </p:cTn>
                              </p:par>
                              <p:par>
                                <p:cTn id="26" presetID="12" presetClass="entr" presetSubtype="4" fill="hold" grpId="0" nodeType="withEffect">
                                  <p:stCondLst>
                                    <p:cond delay="0"/>
                                  </p:stCondLst>
                                  <p:iterate type="lt">
                                    <p:tmPct val="50000"/>
                                  </p:iterate>
                                  <p:childTnLst>
                                    <p:set>
                                      <p:cBhvr>
                                        <p:cTn id="27" dur="1" fill="hold">
                                          <p:stCondLst>
                                            <p:cond delay="0"/>
                                          </p:stCondLst>
                                        </p:cTn>
                                        <p:tgtEl>
                                          <p:spTgt spid="501"/>
                                        </p:tgtEl>
                                        <p:attrNameLst>
                                          <p:attrName>style.visibility</p:attrName>
                                        </p:attrNameLst>
                                      </p:cBhvr>
                                      <p:to>
                                        <p:strVal val="visible"/>
                                      </p:to>
                                    </p:set>
                                    <p:anim calcmode="lin" valueType="num">
                                      <p:cBhvr additive="base">
                                        <p:cTn id="28" dur="300"/>
                                        <p:tgtEl>
                                          <p:spTgt spid="501"/>
                                        </p:tgtEl>
                                        <p:attrNameLst>
                                          <p:attrName>ppt_y</p:attrName>
                                        </p:attrNameLst>
                                      </p:cBhvr>
                                      <p:tavLst>
                                        <p:tav tm="0">
                                          <p:val>
                                            <p:strVal val="#ppt_y+#ppt_h*1.125000"/>
                                          </p:val>
                                        </p:tav>
                                        <p:tav tm="100000">
                                          <p:val>
                                            <p:strVal val="#ppt_y"/>
                                          </p:val>
                                        </p:tav>
                                      </p:tavLst>
                                    </p:anim>
                                    <p:animEffect transition="in" filter="wipe(up)">
                                      <p:cBhvr>
                                        <p:cTn id="29" dur="300"/>
                                        <p:tgtEl>
                                          <p:spTgt spid="501"/>
                                        </p:tgtEl>
                                      </p:cBhvr>
                                    </p:animEffect>
                                  </p:childTnLst>
                                </p:cTn>
                              </p:par>
                              <p:par>
                                <p:cTn id="30" presetID="12" presetClass="entr" presetSubtype="4" fill="hold" grpId="0" nodeType="withEffect">
                                  <p:stCondLst>
                                    <p:cond delay="0"/>
                                  </p:stCondLst>
                                  <p:iterate type="lt">
                                    <p:tmPct val="50000"/>
                                  </p:iterate>
                                  <p:childTnLst>
                                    <p:set>
                                      <p:cBhvr>
                                        <p:cTn id="31" dur="1" fill="hold">
                                          <p:stCondLst>
                                            <p:cond delay="0"/>
                                          </p:stCondLst>
                                        </p:cTn>
                                        <p:tgtEl>
                                          <p:spTgt spid="502"/>
                                        </p:tgtEl>
                                        <p:attrNameLst>
                                          <p:attrName>style.visibility</p:attrName>
                                        </p:attrNameLst>
                                      </p:cBhvr>
                                      <p:to>
                                        <p:strVal val="visible"/>
                                      </p:to>
                                    </p:set>
                                    <p:anim calcmode="lin" valueType="num">
                                      <p:cBhvr additive="base">
                                        <p:cTn id="32" dur="300"/>
                                        <p:tgtEl>
                                          <p:spTgt spid="502"/>
                                        </p:tgtEl>
                                        <p:attrNameLst>
                                          <p:attrName>ppt_y</p:attrName>
                                        </p:attrNameLst>
                                      </p:cBhvr>
                                      <p:tavLst>
                                        <p:tav tm="0">
                                          <p:val>
                                            <p:strVal val="#ppt_y+#ppt_h*1.125000"/>
                                          </p:val>
                                        </p:tav>
                                        <p:tav tm="100000">
                                          <p:val>
                                            <p:strVal val="#ppt_y"/>
                                          </p:val>
                                        </p:tav>
                                      </p:tavLst>
                                    </p:anim>
                                    <p:animEffect transition="in" filter="wipe(up)">
                                      <p:cBhvr>
                                        <p:cTn id="33" dur="300"/>
                                        <p:tgtEl>
                                          <p:spTgt spid="502"/>
                                        </p:tgtEl>
                                      </p:cBhvr>
                                    </p:animEffect>
                                  </p:childTnLst>
                                </p:cTn>
                              </p:par>
                            </p:childTnLst>
                          </p:cTn>
                        </p:par>
                        <p:par>
                          <p:cTn id="34" fill="hold">
                            <p:stCondLst>
                              <p:cond delay="245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20"/>
                                        </p:tgtEl>
                                        <p:attrNameLst>
                                          <p:attrName>style.visibility</p:attrName>
                                        </p:attrNameLst>
                                      </p:cBhvr>
                                      <p:to>
                                        <p:strVal val="visible"/>
                                      </p:to>
                                    </p:set>
                                    <p:animEffect transition="in" filter="fade">
                                      <p:cBhvr>
                                        <p:cTn id="37" dur="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p:bldP spid="500" grpId="0"/>
      <p:bldP spid="501" grpId="0"/>
      <p:bldP spid="502"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20" name="TextBox 29"/>
          <p:cNvSpPr txBox="1"/>
          <p:nvPr/>
        </p:nvSpPr>
        <p:spPr>
          <a:xfrm flipH="1">
            <a:off x="5157202" y="389245"/>
            <a:ext cx="2863283" cy="4356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en-US" altLang="zh-CN" sz="2800" b="0" noProof="0" dirty="0">
                <a:solidFill>
                  <a:srgbClr val="53D2FF"/>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pitchFamily="18" charset="0"/>
              </a:rPr>
              <a:t>UrLLl </a:t>
            </a:r>
            <a:r>
              <a:rPr lang="zh-CN" altLang="en-US" sz="2800" b="0" noProof="0" dirty="0">
                <a:solidFill>
                  <a:srgbClr val="53D2FF"/>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pitchFamily="18" charset="0"/>
              </a:rPr>
              <a:t>编码</a:t>
            </a:r>
            <a:endParaRPr kumimoji="0" lang="zh-CN" altLang="en-US" sz="28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839470" y="1111885"/>
            <a:ext cx="10819130" cy="427418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800" advTm="4366">
        <p:circle/>
      </p:transition>
    </mc:Choice>
    <mc:Fallback>
      <p:transition spd="slow" advTm="4366">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5156835" y="417830"/>
            <a:ext cx="4371975" cy="521970"/>
          </a:xfrm>
          <a:prstGeom prst="rect">
            <a:avLst/>
          </a:prstGeom>
          <a:noFill/>
        </p:spPr>
        <p:txBody>
          <a:bodyPr wrap="square" rtlCol="0" anchor="ctr">
            <a:spAutoFit/>
          </a:bodyPr>
          <a:p>
            <a:r>
              <a:rPr lang="en-US" altLang="zh-CN" sz="2800" smtClean="0">
                <a:solidFill>
                  <a:schemeClr val="bg1"/>
                </a:solidFill>
                <a:latin typeface="微软雅黑" panose="020B0503020204020204" pitchFamily="34" charset="-122"/>
                <a:ea typeface="微软雅黑" panose="020B0503020204020204" pitchFamily="34" charset="-122"/>
              </a:rPr>
              <a:t>Brainfuck</a:t>
            </a:r>
            <a:endParaRPr lang="en-US" altLang="zh-CN" sz="280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521460" y="1228725"/>
            <a:ext cx="9288780" cy="1196340"/>
          </a:xfrm>
          <a:prstGeom prst="rect">
            <a:avLst/>
          </a:prstGeom>
        </p:spPr>
      </p:pic>
      <p:pic>
        <p:nvPicPr>
          <p:cNvPr id="6" name="图片 5"/>
          <p:cNvPicPr>
            <a:picLocks noChangeAspect="1"/>
          </p:cNvPicPr>
          <p:nvPr/>
        </p:nvPicPr>
        <p:blipFill>
          <a:blip r:embed="rId2"/>
          <a:stretch>
            <a:fillRect/>
          </a:stretch>
        </p:blipFill>
        <p:spPr>
          <a:xfrm>
            <a:off x="1521460" y="2785110"/>
            <a:ext cx="9288780" cy="33883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800" advTm="4366">
        <p:circle/>
      </p:transition>
    </mc:Choice>
    <mc:Fallback>
      <p:transition spd="slow" advTm="4366">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40" name="矩形 39"/>
          <p:cNvSpPr/>
          <p:nvPr/>
        </p:nvSpPr>
        <p:spPr>
          <a:xfrm>
            <a:off x="0" y="4622813"/>
            <a:ext cx="1020657" cy="1099169"/>
          </a:xfrm>
          <a:prstGeom prst="rect">
            <a:avLst/>
          </a:pr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anose="02000807050000020004" pitchFamily="2" charset="0"/>
              </a:rPr>
              <a:t>04</a:t>
            </a:r>
            <a:endParaRPr lang="zh-CN" altLang="en-US" sz="2400">
              <a:solidFill>
                <a:prstClr val="white"/>
              </a:solidFill>
              <a:latin typeface="Pirulen" panose="02000807050000020004" pitchFamily="2" charset="0"/>
            </a:endParaRPr>
          </a:p>
        </p:txBody>
      </p:sp>
      <p:sp>
        <p:nvSpPr>
          <p:cNvPr id="41" name="矩形 40"/>
          <p:cNvSpPr/>
          <p:nvPr/>
        </p:nvSpPr>
        <p:spPr>
          <a:xfrm>
            <a:off x="0" y="3523645"/>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anose="02000807050000020004" pitchFamily="2" charset="0"/>
              </a:rPr>
              <a:t>03</a:t>
            </a:r>
            <a:endParaRPr lang="zh-CN" altLang="en-US" sz="2400">
              <a:solidFill>
                <a:prstClr val="white"/>
              </a:solidFill>
              <a:latin typeface="Pirulen" panose="02000807050000020004" pitchFamily="2" charset="0"/>
            </a:endParaRPr>
          </a:p>
        </p:txBody>
      </p:sp>
      <p:sp>
        <p:nvSpPr>
          <p:cNvPr id="42" name="矩形 41"/>
          <p:cNvSpPr/>
          <p:nvPr/>
        </p:nvSpPr>
        <p:spPr>
          <a:xfrm>
            <a:off x="0" y="2435267"/>
            <a:ext cx="1020657" cy="1099169"/>
          </a:xfrm>
          <a:prstGeom prst="rect">
            <a:avLst/>
          </a:pr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a:solidFill>
                  <a:prstClr val="white"/>
                </a:solidFill>
                <a:latin typeface="Pirulen" panose="02000807050000020004" pitchFamily="2" charset="0"/>
              </a:rPr>
              <a:t>02</a:t>
            </a:r>
            <a:endParaRPr lang="zh-CN" altLang="en-US" sz="2400">
              <a:solidFill>
                <a:prstClr val="white"/>
              </a:solidFill>
              <a:latin typeface="Pirulen" panose="02000807050000020004" pitchFamily="2" charset="0"/>
            </a:endParaRPr>
          </a:p>
        </p:txBody>
      </p:sp>
      <p:sp>
        <p:nvSpPr>
          <p:cNvPr id="43" name="矩形 42"/>
          <p:cNvSpPr/>
          <p:nvPr/>
        </p:nvSpPr>
        <p:spPr>
          <a:xfrm>
            <a:off x="0" y="1340770"/>
            <a:ext cx="1020657" cy="1099169"/>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anose="02000807050000020004" pitchFamily="2" charset="0"/>
              </a:rPr>
              <a:t>01</a:t>
            </a:r>
            <a:endParaRPr lang="zh-CN" altLang="en-US" sz="2400">
              <a:latin typeface="Pirulen" panose="02000807050000020004" pitchFamily="2" charset="0"/>
            </a:endParaRPr>
          </a:p>
        </p:txBody>
      </p:sp>
      <p:sp>
        <p:nvSpPr>
          <p:cNvPr id="48" name="矩形 28"/>
          <p:cNvSpPr/>
          <p:nvPr/>
        </p:nvSpPr>
        <p:spPr>
          <a:xfrm>
            <a:off x="1020657" y="1340769"/>
            <a:ext cx="1991709" cy="1396262"/>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6712" h="1280593">
                <a:moveTo>
                  <a:pt x="0" y="0"/>
                </a:moveTo>
                <a:lnTo>
                  <a:pt x="1826712" y="555625"/>
                </a:lnTo>
                <a:lnTo>
                  <a:pt x="1826712" y="1280593"/>
                </a:lnTo>
                <a:lnTo>
                  <a:pt x="0" y="1007543"/>
                </a:lnTo>
                <a:lnTo>
                  <a:pt x="0" y="0"/>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28"/>
          <p:cNvSpPr/>
          <p:nvPr/>
        </p:nvSpPr>
        <p:spPr>
          <a:xfrm>
            <a:off x="1020659" y="2437343"/>
            <a:ext cx="1995170" cy="1098549"/>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33980"/>
              <a:gd name="connsiteY0-72" fmla="*/ 0 h 1007543"/>
              <a:gd name="connsiteX1-73" fmla="*/ 1829887 w 1833980"/>
              <a:gd name="connsiteY1-74" fmla="*/ 273050 h 1007543"/>
              <a:gd name="connsiteX2-75" fmla="*/ 1833856 w 1833980"/>
              <a:gd name="connsiteY2-76" fmla="*/ 1001193 h 1007543"/>
              <a:gd name="connsiteX3-77" fmla="*/ 0 w 1833980"/>
              <a:gd name="connsiteY3-78" fmla="*/ 1007543 h 1007543"/>
              <a:gd name="connsiteX4-79" fmla="*/ 0 w 1833980"/>
              <a:gd name="connsiteY4-80" fmla="*/ 0 h 1007543"/>
              <a:gd name="connsiteX0-81" fmla="*/ 0 w 1829887"/>
              <a:gd name="connsiteY0-82" fmla="*/ 0 h 1007543"/>
              <a:gd name="connsiteX1-83" fmla="*/ 1829887 w 1829887"/>
              <a:gd name="connsiteY1-84" fmla="*/ 273050 h 1007543"/>
              <a:gd name="connsiteX2-85" fmla="*/ 1829093 w 1829887"/>
              <a:gd name="connsiteY2-86" fmla="*/ 1003575 h 1007543"/>
              <a:gd name="connsiteX3-87" fmla="*/ 0 w 1829887"/>
              <a:gd name="connsiteY3-88" fmla="*/ 1007543 h 1007543"/>
              <a:gd name="connsiteX4-89" fmla="*/ 0 w 1829887"/>
              <a:gd name="connsiteY4-90" fmla="*/ 0 h 10075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28"/>
          <p:cNvSpPr/>
          <p:nvPr/>
        </p:nvSpPr>
        <p:spPr>
          <a:xfrm>
            <a:off x="1020658" y="3528378"/>
            <a:ext cx="1999707" cy="109422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048"/>
              <a:gd name="connsiteY0-102" fmla="*/ 5556 h 1003574"/>
              <a:gd name="connsiteX1-103" fmla="*/ 1832268 w 1834048"/>
              <a:gd name="connsiteY1-104" fmla="*/ 0 h 1003574"/>
              <a:gd name="connsiteX2-105" fmla="*/ 1833856 w 1834048"/>
              <a:gd name="connsiteY2-106" fmla="*/ 720999 h 1003574"/>
              <a:gd name="connsiteX3-107" fmla="*/ 0 w 1834048"/>
              <a:gd name="connsiteY3-108" fmla="*/ 1003574 h 1003574"/>
              <a:gd name="connsiteX4-109" fmla="*/ 0 w 1834048"/>
              <a:gd name="connsiteY4-110" fmla="*/ 5556 h 10035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28"/>
          <p:cNvSpPr/>
          <p:nvPr/>
        </p:nvSpPr>
        <p:spPr>
          <a:xfrm>
            <a:off x="1015351" y="4308441"/>
            <a:ext cx="2003073" cy="1413571"/>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649"/>
              <a:gd name="connsiteY0-102" fmla="*/ 793 h 1003574"/>
              <a:gd name="connsiteX1-103" fmla="*/ 1834649 w 1834649"/>
              <a:gd name="connsiteY1-104" fmla="*/ 0 h 1003574"/>
              <a:gd name="connsiteX2-105" fmla="*/ 1831474 w 1834649"/>
              <a:gd name="connsiteY2-106" fmla="*/ 720999 h 1003574"/>
              <a:gd name="connsiteX3-107" fmla="*/ 2381 w 1834649"/>
              <a:gd name="connsiteY3-108" fmla="*/ 1003574 h 1003574"/>
              <a:gd name="connsiteX4-109" fmla="*/ 0 w 1834649"/>
              <a:gd name="connsiteY4-110" fmla="*/ 793 h 1003574"/>
              <a:gd name="connsiteX0-111" fmla="*/ 0 w 1834649"/>
              <a:gd name="connsiteY0-112" fmla="*/ 284162 h 1286943"/>
              <a:gd name="connsiteX1-113" fmla="*/ 1834649 w 1834649"/>
              <a:gd name="connsiteY1-114" fmla="*/ 0 h 1286943"/>
              <a:gd name="connsiteX2-115" fmla="*/ 1831474 w 1834649"/>
              <a:gd name="connsiteY2-116" fmla="*/ 1004368 h 1286943"/>
              <a:gd name="connsiteX3-117" fmla="*/ 2381 w 1834649"/>
              <a:gd name="connsiteY3-118" fmla="*/ 1286943 h 1286943"/>
              <a:gd name="connsiteX4-119" fmla="*/ 0 w 1834649"/>
              <a:gd name="connsiteY4-120" fmla="*/ 284162 h 1286943"/>
              <a:gd name="connsiteX0-121" fmla="*/ 0 w 1834649"/>
              <a:gd name="connsiteY0-122" fmla="*/ 284162 h 1286943"/>
              <a:gd name="connsiteX1-123" fmla="*/ 1834649 w 1834649"/>
              <a:gd name="connsiteY1-124" fmla="*/ 0 h 1286943"/>
              <a:gd name="connsiteX2-125" fmla="*/ 1829093 w 1834649"/>
              <a:gd name="connsiteY2-126" fmla="*/ 721000 h 1286943"/>
              <a:gd name="connsiteX3-127" fmla="*/ 2381 w 1834649"/>
              <a:gd name="connsiteY3-128" fmla="*/ 1286943 h 1286943"/>
              <a:gd name="connsiteX4-129" fmla="*/ 0 w 1834649"/>
              <a:gd name="connsiteY4-130" fmla="*/ 284162 h 1286943"/>
              <a:gd name="connsiteX0-131" fmla="*/ 229 w 1834878"/>
              <a:gd name="connsiteY0-132" fmla="*/ 284162 h 1289324"/>
              <a:gd name="connsiteX1-133" fmla="*/ 1834878 w 1834878"/>
              <a:gd name="connsiteY1-134" fmla="*/ 0 h 1289324"/>
              <a:gd name="connsiteX2-135" fmla="*/ 1829322 w 1834878"/>
              <a:gd name="connsiteY2-136" fmla="*/ 721000 h 1289324"/>
              <a:gd name="connsiteX3-137" fmla="*/ 229 w 1834878"/>
              <a:gd name="connsiteY3-138" fmla="*/ 1289324 h 1289324"/>
              <a:gd name="connsiteX4-139" fmla="*/ 229 w 1834878"/>
              <a:gd name="connsiteY4-140" fmla="*/ 284162 h 1289324"/>
              <a:gd name="connsiteX0-141" fmla="*/ 2486 w 1837135"/>
              <a:gd name="connsiteY0-142" fmla="*/ 284162 h 1296468"/>
              <a:gd name="connsiteX1-143" fmla="*/ 1837135 w 1837135"/>
              <a:gd name="connsiteY1-144" fmla="*/ 0 h 1296468"/>
              <a:gd name="connsiteX2-145" fmla="*/ 1831579 w 1837135"/>
              <a:gd name="connsiteY2-146" fmla="*/ 721000 h 1296468"/>
              <a:gd name="connsiteX3-147" fmla="*/ 105 w 1837135"/>
              <a:gd name="connsiteY3-148" fmla="*/ 1296468 h 1296468"/>
              <a:gd name="connsiteX4-149" fmla="*/ 2486 w 1837135"/>
              <a:gd name="connsiteY4-150" fmla="*/ 284162 h 1296468"/>
              <a:gd name="connsiteX0-151" fmla="*/ 2486 w 1837135"/>
              <a:gd name="connsiteY0-152" fmla="*/ 284162 h 1296468"/>
              <a:gd name="connsiteX1-153" fmla="*/ 1837135 w 1837135"/>
              <a:gd name="connsiteY1-154" fmla="*/ 0 h 1296468"/>
              <a:gd name="connsiteX2-155" fmla="*/ 1836342 w 1837135"/>
              <a:gd name="connsiteY2-156" fmla="*/ 728144 h 1296468"/>
              <a:gd name="connsiteX3-157" fmla="*/ 105 w 1837135"/>
              <a:gd name="connsiteY3-158" fmla="*/ 1296468 h 1296468"/>
              <a:gd name="connsiteX4-159" fmla="*/ 2486 w 1837135"/>
              <a:gd name="connsiteY4-160" fmla="*/ 284162 h 1296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144"/>
          <p:cNvSpPr>
            <a:spLocks noEditPoints="1"/>
          </p:cNvSpPr>
          <p:nvPr/>
        </p:nvSpPr>
        <p:spPr bwMode="black">
          <a:xfrm>
            <a:off x="1789006" y="2767629"/>
            <a:ext cx="373969" cy="660050"/>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noFill/>
          <a:ln w="19050">
            <a:solidFill>
              <a:schemeClr val="bg1"/>
            </a:solidFill>
          </a:ln>
        </p:spPr>
        <p:txBody>
          <a:bodyPr vert="horz" wrap="square" lIns="68589" tIns="34295" rIns="68589" bIns="34295" numCol="1" anchor="t" anchorCtr="0" compatLnSpc="1"/>
          <a:lstStyle/>
          <a:p>
            <a:endParaRPr lang="en-US"/>
          </a:p>
        </p:txBody>
      </p:sp>
      <p:pic>
        <p:nvPicPr>
          <p:cNvPr id="53" name="Picture 34" descr="Efficiency.png"/>
          <p:cNvPicPr>
            <a:picLocks noChangeAspect="1"/>
          </p:cNvPicPr>
          <p:nvPr/>
        </p:nvPicPr>
        <p:blipFill>
          <a:blip r:embed="rId1" cstate="print"/>
          <a:srcRect/>
          <a:stretch>
            <a:fillRect/>
          </a:stretch>
        </p:blipFill>
        <p:spPr bwMode="auto">
          <a:xfrm>
            <a:off x="1570854" y="3635556"/>
            <a:ext cx="810268" cy="752012"/>
          </a:xfrm>
          <a:prstGeom prst="rect">
            <a:avLst/>
          </a:prstGeom>
          <a:noFill/>
          <a:ln>
            <a:noFill/>
          </a:ln>
        </p:spPr>
      </p:pic>
      <p:grpSp>
        <p:nvGrpSpPr>
          <p:cNvPr id="54" name="Group 173"/>
          <p:cNvGrpSpPr>
            <a:grpSpLocks noChangeAspect="1"/>
          </p:cNvGrpSpPr>
          <p:nvPr/>
        </p:nvGrpSpPr>
        <p:grpSpPr>
          <a:xfrm>
            <a:off x="1700231" y="4559813"/>
            <a:ext cx="551518" cy="709863"/>
            <a:chOff x="-2773363" y="1651000"/>
            <a:chExt cx="2692401" cy="3448051"/>
          </a:xfrm>
          <a:solidFill>
            <a:schemeClr val="bg1"/>
          </a:solidFill>
        </p:grpSpPr>
        <p:sp>
          <p:nvSpPr>
            <p:cNvPr id="56"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Oval 24"/>
            <p:cNvSpPr>
              <a:spLocks noChangeArrowheads="1"/>
            </p:cNvSpPr>
            <p:nvPr/>
          </p:nvSpPr>
          <p:spPr bwMode="auto">
            <a:xfrm>
              <a:off x="-1333500" y="3128963"/>
              <a:ext cx="77788" cy="79375"/>
            </a:xfrm>
            <a:prstGeom prst="ellipse">
              <a:avLst/>
            </a:prstGeom>
            <a:grpFill/>
            <a:ln w="9525">
              <a:solidFill>
                <a:schemeClr val="tx1"/>
              </a:solidFill>
              <a:round/>
            </a:ln>
          </p:spPr>
          <p:txBody>
            <a:bodyPr vert="horz" wrap="square" lIns="91440" tIns="45720" rIns="91440" bIns="45720" numCol="1" anchor="t" anchorCtr="0" compatLnSpc="1"/>
            <a:lstStyle/>
            <a:p>
              <a:endParaRPr lang="en-US"/>
            </a:p>
          </p:txBody>
        </p:sp>
        <p:sp>
          <p:nvSpPr>
            <p:cNvPr id="6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66" name="Freeform 89"/>
          <p:cNvSpPr>
            <a:spLocks noEditPoints="1"/>
          </p:cNvSpPr>
          <p:nvPr/>
        </p:nvSpPr>
        <p:spPr bwMode="black">
          <a:xfrm>
            <a:off x="1600779" y="1944847"/>
            <a:ext cx="684731" cy="4406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61735" tIns="30867" rIns="61735" bIns="30867" numCol="1" anchor="t" anchorCtr="0" compatLnSpc="1"/>
          <a:lstStyle/>
          <a:p>
            <a:endParaRPr lang="en-US" sz="1200"/>
          </a:p>
        </p:txBody>
      </p:sp>
      <p:sp>
        <p:nvSpPr>
          <p:cNvPr id="67" name="等腰三角形 66"/>
          <p:cNvSpPr/>
          <p:nvPr/>
        </p:nvSpPr>
        <p:spPr>
          <a:xfrm rot="5400000">
            <a:off x="4166956" y="790257"/>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sz="2000">
                <a:latin typeface="微软雅黑" panose="020B0503020204020204" pitchFamily="34" charset="-122"/>
                <a:ea typeface="微软雅黑" panose="020B0503020204020204" pitchFamily="34" charset="-122"/>
              </a:rPr>
              <a:t>Base64/32/16</a:t>
            </a:r>
            <a:endParaRPr lang="zh-CN" altLang="en-US" sz="2000">
              <a:latin typeface="微软雅黑" panose="020B0503020204020204" pitchFamily="34" charset="-122"/>
              <a:ea typeface="微软雅黑" panose="020B0503020204020204" pitchFamily="34" charset="-122"/>
            </a:endParaRPr>
          </a:p>
        </p:txBody>
      </p:sp>
      <p:sp>
        <p:nvSpPr>
          <p:cNvPr id="68" name="等腰三角形 67"/>
          <p:cNvSpPr/>
          <p:nvPr/>
        </p:nvSpPr>
        <p:spPr>
          <a:xfrm rot="5400000">
            <a:off x="4166956" y="1579075"/>
            <a:ext cx="792185"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altLang="zh-CN" sz="2000">
                <a:solidFill>
                  <a:prstClr val="white"/>
                </a:solidFill>
                <a:latin typeface="微软雅黑" panose="020B0503020204020204" pitchFamily="34" charset="-122"/>
                <a:ea typeface="微软雅黑" panose="020B0503020204020204" pitchFamily="34" charset="-122"/>
              </a:rPr>
              <a:t>Unicode</a:t>
            </a:r>
            <a:r>
              <a:rPr lang="zh-CN" altLang="en-US" sz="2000">
                <a:solidFill>
                  <a:prstClr val="white"/>
                </a:solidFill>
                <a:latin typeface="微软雅黑" panose="020B0503020204020204" pitchFamily="34" charset="-122"/>
                <a:ea typeface="微软雅黑" panose="020B0503020204020204" pitchFamily="34" charset="-122"/>
              </a:rPr>
              <a:t>编码</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69" name="等腰三角形 68"/>
          <p:cNvSpPr/>
          <p:nvPr/>
        </p:nvSpPr>
        <p:spPr>
          <a:xfrm rot="5400000">
            <a:off x="4172110" y="2368637"/>
            <a:ext cx="781878" cy="3101364"/>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altLang="zh-CN" sz="2000">
                <a:solidFill>
                  <a:prstClr val="white"/>
                </a:solidFill>
                <a:latin typeface="微软雅黑" panose="020B0503020204020204" pitchFamily="34" charset="-122"/>
                <a:ea typeface="微软雅黑" panose="020B0503020204020204" pitchFamily="34" charset="-122"/>
              </a:rPr>
              <a:t>URL</a:t>
            </a:r>
            <a:r>
              <a:rPr lang="zh-CN" altLang="en-US" sz="2000">
                <a:solidFill>
                  <a:prstClr val="white"/>
                </a:solidFill>
                <a:latin typeface="微软雅黑" panose="020B0503020204020204" pitchFamily="34" charset="-122"/>
                <a:ea typeface="微软雅黑" panose="020B0503020204020204" pitchFamily="34" charset="-122"/>
              </a:rPr>
              <a:t>编码</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70" name="等腰三角形 69"/>
          <p:cNvSpPr/>
          <p:nvPr/>
        </p:nvSpPr>
        <p:spPr>
          <a:xfrm rot="5400000">
            <a:off x="4166956" y="3155668"/>
            <a:ext cx="792185" cy="3101364"/>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r>
              <a:rPr lang="en-US" altLang="zh-CN" sz="2000">
                <a:solidFill>
                  <a:prstClr val="white"/>
                </a:solidFill>
                <a:latin typeface="微软雅黑" panose="020B0503020204020204" pitchFamily="34" charset="-122"/>
                <a:ea typeface="微软雅黑" panose="020B0503020204020204" pitchFamily="34" charset="-122"/>
              </a:rPr>
              <a:t>Brainfuck</a:t>
            </a:r>
            <a:endParaRPr lang="en-US" altLang="zh-CN" sz="2000">
              <a:solidFill>
                <a:prstClr val="white"/>
              </a:solidFill>
              <a:latin typeface="微软雅黑" panose="020B0503020204020204" pitchFamily="34" charset="-122"/>
              <a:ea typeface="微软雅黑" panose="020B0503020204020204" pitchFamily="34" charset="-122"/>
            </a:endParaRPr>
          </a:p>
        </p:txBody>
      </p:sp>
      <p:sp>
        <p:nvSpPr>
          <p:cNvPr id="86" name="TextBox 85"/>
          <p:cNvSpPr txBox="1"/>
          <p:nvPr/>
        </p:nvSpPr>
        <p:spPr>
          <a:xfrm>
            <a:off x="6311265" y="1876425"/>
            <a:ext cx="4939665" cy="929640"/>
          </a:xfrm>
          <a:prstGeom prst="rect">
            <a:avLst/>
          </a:prstGeom>
          <a:noFill/>
        </p:spPr>
        <p:txBody>
          <a:bodyPr wrap="square" rtlCol="0">
            <a:spAutoFit/>
          </a:bodyPr>
          <a:lstStyle/>
          <a:p>
            <a:pPr>
              <a:lnSpc>
                <a:spcPct val="130000"/>
              </a:lnSpc>
            </a:pPr>
            <a:r>
              <a:rPr lang="zh-CN" altLang="en-US" sz="1400">
                <a:solidFill>
                  <a:srgbClr val="00B0F0"/>
                </a:solidFill>
                <a:latin typeface="微软雅黑" panose="020B0503020204020204" pitchFamily="34" charset="-122"/>
                <a:ea typeface="微软雅黑" panose="020B0503020204020204" pitchFamily="34" charset="-122"/>
              </a:rPr>
              <a:t>dGhpcyBpcyBhIHRlc3Qh</a:t>
            </a:r>
            <a:endParaRPr lang="zh-CN" altLang="en-US" sz="1400">
              <a:solidFill>
                <a:srgbClr val="00B0F0"/>
              </a:solidFill>
              <a:latin typeface="微软雅黑" panose="020B0503020204020204" pitchFamily="34" charset="-122"/>
              <a:ea typeface="微软雅黑" panose="020B0503020204020204" pitchFamily="34" charset="-122"/>
            </a:endParaRPr>
          </a:p>
          <a:p>
            <a:pPr>
              <a:lnSpc>
                <a:spcPct val="130000"/>
              </a:lnSpc>
            </a:pPr>
            <a:r>
              <a:rPr lang="zh-CN" altLang="en-US" sz="1400">
                <a:solidFill>
                  <a:srgbClr val="00B0F0"/>
                </a:solidFill>
                <a:latin typeface="微软雅黑" panose="020B0503020204020204" pitchFamily="34" charset="-122"/>
                <a:ea typeface="微软雅黑" panose="020B0503020204020204" pitchFamily="34" charset="-122"/>
              </a:rPr>
              <a:t>ORUGS4ZANFZSAYJAORSXG5BB</a:t>
            </a:r>
            <a:endParaRPr lang="zh-CN" altLang="en-US" sz="1400">
              <a:solidFill>
                <a:srgbClr val="00B0F0"/>
              </a:solidFill>
              <a:latin typeface="微软雅黑" panose="020B0503020204020204" pitchFamily="34" charset="-122"/>
              <a:ea typeface="微软雅黑" panose="020B0503020204020204" pitchFamily="34" charset="-122"/>
            </a:endParaRPr>
          </a:p>
          <a:p>
            <a:pPr>
              <a:lnSpc>
                <a:spcPct val="130000"/>
              </a:lnSpc>
            </a:pPr>
            <a:r>
              <a:rPr lang="zh-CN" altLang="en-US" sz="1400">
                <a:solidFill>
                  <a:srgbClr val="00B0F0"/>
                </a:solidFill>
                <a:latin typeface="微软雅黑" panose="020B0503020204020204" pitchFamily="34" charset="-122"/>
                <a:ea typeface="微软雅黑" panose="020B0503020204020204" pitchFamily="34" charset="-122"/>
              </a:rPr>
              <a:t>746869732069732061207465737421</a:t>
            </a:r>
            <a:endParaRPr lang="zh-CN" altLang="en-US" sz="1400">
              <a:solidFill>
                <a:srgbClr val="00B0F0"/>
              </a:solidFill>
              <a:latin typeface="微软雅黑" panose="020B0503020204020204" pitchFamily="34" charset="-122"/>
              <a:ea typeface="微软雅黑" panose="020B0503020204020204" pitchFamily="34" charset="-122"/>
            </a:endParaRPr>
          </a:p>
        </p:txBody>
      </p:sp>
      <p:sp>
        <p:nvSpPr>
          <p:cNvPr id="87" name="TextBox 86"/>
          <p:cNvSpPr txBox="1"/>
          <p:nvPr/>
        </p:nvSpPr>
        <p:spPr>
          <a:xfrm>
            <a:off x="6311265" y="2891790"/>
            <a:ext cx="4379595" cy="330835"/>
          </a:xfrm>
          <a:prstGeom prst="rect">
            <a:avLst/>
          </a:prstGeom>
          <a:noFill/>
        </p:spPr>
        <p:txBody>
          <a:bodyPr wrap="square" rtlCol="0">
            <a:spAutoFit/>
          </a:bodyPr>
          <a:lstStyle/>
          <a:p>
            <a:pPr>
              <a:lnSpc>
                <a:spcPct val="130000"/>
              </a:lnSpc>
            </a:pPr>
            <a:r>
              <a:rPr lang="zh-CN" altLang="en-US" sz="1200">
                <a:solidFill>
                  <a:srgbClr val="00B0F0"/>
                </a:solidFill>
                <a:latin typeface="微软雅黑" panose="020B0503020204020204" pitchFamily="34" charset="-122"/>
                <a:ea typeface="微软雅黑" panose="020B0503020204020204" pitchFamily="34" charset="-122"/>
              </a:rPr>
              <a:t>\U0054 &amp;#x0054 &amp;#00084</a:t>
            </a:r>
            <a:endParaRPr lang="zh-CN" altLang="en-US" sz="1200">
              <a:solidFill>
                <a:srgbClr val="00B0F0"/>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6311265" y="3549650"/>
            <a:ext cx="5431155" cy="810260"/>
          </a:xfrm>
          <a:prstGeom prst="rect">
            <a:avLst/>
          </a:prstGeom>
          <a:noFill/>
        </p:spPr>
        <p:txBody>
          <a:bodyPr wrap="square" rtlCol="0">
            <a:spAutoFit/>
          </a:bodyPr>
          <a:lstStyle/>
          <a:p>
            <a:pPr>
              <a:lnSpc>
                <a:spcPct val="130000"/>
              </a:lnSpc>
            </a:pPr>
            <a:r>
              <a:rPr lang="zh-CN" altLang="en-US" sz="1200">
                <a:solidFill>
                  <a:srgbClr val="00B0F0"/>
                </a:solidFill>
                <a:latin typeface="微软雅黑" panose="020B0503020204020204" pitchFamily="34" charset="-122"/>
                <a:ea typeface="微软雅黑" panose="020B0503020204020204" pitchFamily="34" charset="-122"/>
              </a:rPr>
              <a:t>%54%68%65%20%71%75%69%63%6b%20%62%72%6f%77%6e%20%66%6f%78%20%6a%75%6d%70%73%20%6f%76%65%72%20%74%68%65%20%6c%61%7a%79%20%64%6f%67 </a:t>
            </a:r>
            <a:r>
              <a:rPr lang="en-US" altLang="zh-CN" sz="1200">
                <a:solidFill>
                  <a:srgbClr val="00B0F0"/>
                </a:solidFill>
                <a:latin typeface="微软雅黑" panose="020B0503020204020204" pitchFamily="34" charset="-122"/>
                <a:ea typeface="微软雅黑" panose="020B0503020204020204" pitchFamily="34" charset="-122"/>
              </a:rPr>
              <a:t>result.txt</a:t>
            </a:r>
            <a:endParaRPr lang="en-US" altLang="zh-CN" sz="1200">
              <a:solidFill>
                <a:srgbClr val="00B0F0"/>
              </a:solidFill>
              <a:latin typeface="微软雅黑" panose="020B0503020204020204" pitchFamily="34" charset="-122"/>
              <a:ea typeface="微软雅黑" panose="020B0503020204020204" pitchFamily="34" charset="-122"/>
            </a:endParaRPr>
          </a:p>
        </p:txBody>
      </p:sp>
      <p:sp>
        <p:nvSpPr>
          <p:cNvPr id="89" name="TextBox 88"/>
          <p:cNvSpPr txBox="1"/>
          <p:nvPr/>
        </p:nvSpPr>
        <p:spPr>
          <a:xfrm>
            <a:off x="6311265" y="4281805"/>
            <a:ext cx="5340985" cy="1050925"/>
          </a:xfrm>
          <a:prstGeom prst="rect">
            <a:avLst/>
          </a:prstGeom>
          <a:noFill/>
        </p:spPr>
        <p:txBody>
          <a:bodyPr wrap="square" rtlCol="0">
            <a:spAutoFit/>
          </a:bodyPr>
          <a:lstStyle/>
          <a:p>
            <a:pPr>
              <a:lnSpc>
                <a:spcPct val="130000"/>
              </a:lnSpc>
            </a:pPr>
            <a:r>
              <a:rPr lang="zh-CN" altLang="en-US" sz="1600">
                <a:solidFill>
                  <a:srgbClr val="00B0F0"/>
                </a:solidFill>
                <a:latin typeface="微软雅黑" panose="020B0503020204020204" pitchFamily="34" charset="-122"/>
                <a:ea typeface="微软雅黑" panose="020B0503020204020204" pitchFamily="34" charset="-122"/>
              </a:rPr>
              <a:t>+++++ +++[- &gt;++++ ++++&lt; ]&gt;+++ +++++ .&lt;+++ ++[-&gt; +++++ &lt;]&gt;++ ++.++ +++++ ..+++ .&lt;</a:t>
            </a:r>
            <a:endParaRPr lang="zh-CN" altLang="en-US" sz="1600">
              <a:solidFill>
                <a:srgbClr val="00B0F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653155" y="635318"/>
            <a:ext cx="4883785" cy="460375"/>
          </a:xfrm>
          <a:prstGeom prst="rect">
            <a:avLst/>
          </a:prstGeom>
          <a:noFill/>
        </p:spPr>
        <p:txBody>
          <a:bodyPr wrap="square" rtlCol="0" anchor="ctr">
            <a:spAutoFit/>
          </a:bodyPr>
          <a:p>
            <a:r>
              <a:rPr lang="zh-CN" altLang="en-US" sz="2400" smtClean="0">
                <a:solidFill>
                  <a:schemeClr val="bg1"/>
                </a:solidFill>
                <a:latin typeface="微软雅黑" panose="020B0503020204020204" pitchFamily="34" charset="-122"/>
                <a:ea typeface="微软雅黑" panose="020B0503020204020204" pitchFamily="34" charset="-122"/>
              </a:rPr>
              <a:t>常用编码测试实例    现场展示部分</a:t>
            </a:r>
            <a:endParaRPr lang="zh-CN" altLang="en-US" sz="24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4601">
        <p14:pan dir="d"/>
      </p:transition>
    </mc:Choice>
    <mc:Fallback>
      <p:transition spd="slow" advTm="46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300"/>
                                        <p:tgtEl>
                                          <p:spTgt spid="4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300"/>
                                        <p:tgtEl>
                                          <p:spTgt spid="4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300"/>
                                        <p:tgtEl>
                                          <p:spTgt spid="4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300"/>
                                        <p:tgtEl>
                                          <p:spTgt spid="40"/>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par>
                                <p:cTn id="23" presetID="22" presetClass="entr" presetSubtype="8" fill="hold" grpId="0" nodeType="withEffect">
                                  <p:stCondLst>
                                    <p:cond delay="25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500"/>
                                        <p:tgtEl>
                                          <p:spTgt spid="51"/>
                                        </p:tgtEl>
                                      </p:cBhvr>
                                    </p:animEffect>
                                  </p:childTnLst>
                                </p:cTn>
                              </p:par>
                              <p:par>
                                <p:cTn id="29" presetID="22" presetClass="entr" presetSubtype="8" fill="hold" grpId="0" nodeType="withEffect">
                                  <p:stCondLst>
                                    <p:cond delay="7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700"/>
                                  </p:stCondLst>
                                  <p:childTnLst>
                                    <p:set>
                                      <p:cBhvr>
                                        <p:cTn id="33" dur="1" fill="hold">
                                          <p:stCondLst>
                                            <p:cond delay="0"/>
                                          </p:stCondLst>
                                        </p:cTn>
                                        <p:tgtEl>
                                          <p:spTgt spid="68"/>
                                        </p:tgtEl>
                                        <p:attrNameLst>
                                          <p:attrName>style.visibility</p:attrName>
                                        </p:attrNameLst>
                                      </p:cBhvr>
                                      <p:to>
                                        <p:strVal val="visible"/>
                                      </p:to>
                                    </p:set>
                                    <p:animEffect transition="in" filter="wipe(left)">
                                      <p:cBhvr>
                                        <p:cTn id="34" dur="500"/>
                                        <p:tgtEl>
                                          <p:spTgt spid="68"/>
                                        </p:tgtEl>
                                      </p:cBhvr>
                                    </p:animEffect>
                                  </p:childTnLst>
                                </p:cTn>
                              </p:par>
                              <p:par>
                                <p:cTn id="35" presetID="22" presetClass="entr" presetSubtype="8" fill="hold" grpId="0" nodeType="withEffect">
                                  <p:stCondLst>
                                    <p:cond delay="70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par>
                                <p:cTn id="38" presetID="22" presetClass="entr" presetSubtype="8" fill="hold" grpId="0" nodeType="withEffect">
                                  <p:stCondLst>
                                    <p:cond delay="700"/>
                                  </p:stCondLst>
                                  <p:childTnLst>
                                    <p:set>
                                      <p:cBhvr>
                                        <p:cTn id="39" dur="1" fill="hold">
                                          <p:stCondLst>
                                            <p:cond delay="0"/>
                                          </p:stCondLst>
                                        </p:cTn>
                                        <p:tgtEl>
                                          <p:spTgt spid="70"/>
                                        </p:tgtEl>
                                        <p:attrNameLst>
                                          <p:attrName>style.visibility</p:attrName>
                                        </p:attrNameLst>
                                      </p:cBhvr>
                                      <p:to>
                                        <p:strVal val="visible"/>
                                      </p:to>
                                    </p:set>
                                    <p:animEffect transition="in" filter="wipe(left)">
                                      <p:cBhvr>
                                        <p:cTn id="40" dur="500"/>
                                        <p:tgtEl>
                                          <p:spTgt spid="70"/>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7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nodeType="withEffect">
                                  <p:stCondLst>
                                    <p:cond delay="7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childTnLst>
                          </p:cTn>
                        </p:par>
                        <p:par>
                          <p:cTn id="53" fill="hold">
                            <p:stCondLst>
                              <p:cond delay="500"/>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86"/>
                                        </p:tgtEl>
                                        <p:attrNameLst>
                                          <p:attrName>style.visibility</p:attrName>
                                        </p:attrNameLst>
                                      </p:cBhvr>
                                      <p:to>
                                        <p:strVal val="visible"/>
                                      </p:to>
                                    </p:set>
                                    <p:animEffect transition="in" filter="fade">
                                      <p:cBhvr>
                                        <p:cTn id="56" dur="100"/>
                                        <p:tgtEl>
                                          <p:spTgt spid="86"/>
                                        </p:tgtEl>
                                      </p:cBhvr>
                                    </p:animEffect>
                                  </p:childTnLst>
                                </p:cTn>
                              </p:par>
                            </p:childTnLst>
                          </p:cTn>
                        </p:par>
                        <p:par>
                          <p:cTn id="57" fill="hold">
                            <p:stCondLst>
                              <p:cond delay="829"/>
                            </p:stCondLst>
                            <p:childTnLst>
                              <p:par>
                                <p:cTn id="58" presetID="10" presetClass="entr" presetSubtype="0" fill="hold" grpId="0" nodeType="afterEffect">
                                  <p:stCondLst>
                                    <p:cond delay="0"/>
                                  </p:stCondLst>
                                  <p:iterate type="lt">
                                    <p:tmPct val="10000"/>
                                  </p:iterate>
                                  <p:childTnLst>
                                    <p:set>
                                      <p:cBhvr>
                                        <p:cTn id="59" dur="1" fill="hold">
                                          <p:stCondLst>
                                            <p:cond delay="0"/>
                                          </p:stCondLst>
                                        </p:cTn>
                                        <p:tgtEl>
                                          <p:spTgt spid="87"/>
                                        </p:tgtEl>
                                        <p:attrNameLst>
                                          <p:attrName>style.visibility</p:attrName>
                                        </p:attrNameLst>
                                      </p:cBhvr>
                                      <p:to>
                                        <p:strVal val="visible"/>
                                      </p:to>
                                    </p:set>
                                    <p:animEffect transition="in" filter="fade">
                                      <p:cBhvr>
                                        <p:cTn id="60" dur="100"/>
                                        <p:tgtEl>
                                          <p:spTgt spid="87"/>
                                        </p:tgtEl>
                                      </p:cBhvr>
                                    </p:animEffect>
                                  </p:childTnLst>
                                </p:cTn>
                              </p:par>
                            </p:childTnLst>
                          </p:cTn>
                        </p:par>
                        <p:par>
                          <p:cTn id="61" fill="hold">
                            <p:stCondLst>
                              <p:cond delay="1139"/>
                            </p:stCondLst>
                            <p:childTnLst>
                              <p:par>
                                <p:cTn id="62" presetID="10" presetClass="entr" presetSubtype="0" fill="hold" grpId="0" nodeType="afterEffect">
                                  <p:stCondLst>
                                    <p:cond delay="0"/>
                                  </p:stCondLst>
                                  <p:iterate type="lt">
                                    <p:tmPct val="10000"/>
                                  </p:iterate>
                                  <p:childTnLst>
                                    <p:set>
                                      <p:cBhvr>
                                        <p:cTn id="63" dur="1" fill="hold">
                                          <p:stCondLst>
                                            <p:cond delay="0"/>
                                          </p:stCondLst>
                                        </p:cTn>
                                        <p:tgtEl>
                                          <p:spTgt spid="88"/>
                                        </p:tgtEl>
                                        <p:attrNameLst>
                                          <p:attrName>style.visibility</p:attrName>
                                        </p:attrNameLst>
                                      </p:cBhvr>
                                      <p:to>
                                        <p:strVal val="visible"/>
                                      </p:to>
                                    </p:set>
                                    <p:animEffect transition="in" filter="fade">
                                      <p:cBhvr>
                                        <p:cTn id="64" dur="100"/>
                                        <p:tgtEl>
                                          <p:spTgt spid="88"/>
                                        </p:tgtEl>
                                      </p:cBhvr>
                                    </p:animEffect>
                                  </p:childTnLst>
                                </p:cTn>
                              </p:par>
                            </p:childTnLst>
                          </p:cTn>
                        </p:par>
                        <p:par>
                          <p:cTn id="65" fill="hold">
                            <p:stCondLst>
                              <p:cond delay="2629"/>
                            </p:stCondLst>
                            <p:childTnLst>
                              <p:par>
                                <p:cTn id="66" presetID="10" presetClass="entr" presetSubtype="0" fill="hold" grpId="0" nodeType="afterEffect">
                                  <p:stCondLst>
                                    <p:cond delay="0"/>
                                  </p:stCondLst>
                                  <p:iterate type="lt">
                                    <p:tmPct val="10000"/>
                                  </p:iterate>
                                  <p:childTnLst>
                                    <p:set>
                                      <p:cBhvr>
                                        <p:cTn id="67" dur="1" fill="hold">
                                          <p:stCondLst>
                                            <p:cond delay="0"/>
                                          </p:stCondLst>
                                        </p:cTn>
                                        <p:tgtEl>
                                          <p:spTgt spid="89"/>
                                        </p:tgtEl>
                                        <p:attrNameLst>
                                          <p:attrName>style.visibility</p:attrName>
                                        </p:attrNameLst>
                                      </p:cBhvr>
                                      <p:to>
                                        <p:strVal val="visible"/>
                                      </p:to>
                                    </p:set>
                                    <p:animEffect transition="in" filter="fade">
                                      <p:cBhvr>
                                        <p:cTn id="68" dur="1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8" grpId="0" animBg="1"/>
      <p:bldP spid="49" grpId="0" animBg="1"/>
      <p:bldP spid="50" grpId="0" animBg="1"/>
      <p:bldP spid="51" grpId="0" animBg="1"/>
      <p:bldP spid="52" grpId="0" animBg="1"/>
      <p:bldP spid="66" grpId="0" animBg="1"/>
      <p:bldP spid="67" grpId="0" animBg="1"/>
      <p:bldP spid="68" grpId="0" animBg="1"/>
      <p:bldP spid="69" grpId="0" animBg="1"/>
      <p:bldP spid="70" grpId="0" animBg="1"/>
      <p:bldP spid="86" grpId="0"/>
      <p:bldP spid="87" grpId="0"/>
      <p:bldP spid="88" grpId="0"/>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5149850" y="134303"/>
            <a:ext cx="5466715" cy="521970"/>
          </a:xfrm>
          <a:prstGeom prst="rect">
            <a:avLst/>
          </a:prstGeom>
          <a:noFill/>
        </p:spPr>
        <p:txBody>
          <a:bodyPr wrap="square" rtlCol="0" anchor="ctr">
            <a:spAutoFit/>
          </a:bodyPr>
          <a:p>
            <a:r>
              <a:rPr lang="zh-CN" altLang="en-US" sz="2800" smtClean="0">
                <a:solidFill>
                  <a:schemeClr val="bg1"/>
                </a:solidFill>
                <a:latin typeface="微软雅黑" panose="020B0503020204020204" pitchFamily="34" charset="-122"/>
                <a:ea typeface="微软雅黑" panose="020B0503020204020204" pitchFamily="34" charset="-122"/>
              </a:rPr>
              <a:t>附加功能</a:t>
            </a:r>
            <a:endParaRPr lang="zh-CN" altLang="en-US" sz="2800" smtClean="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707390" y="1316990"/>
            <a:ext cx="1638300" cy="5067300"/>
          </a:xfrm>
          <a:prstGeom prst="rect">
            <a:avLst/>
          </a:prstGeom>
        </p:spPr>
      </p:pic>
      <p:sp>
        <p:nvSpPr>
          <p:cNvPr id="8" name="文本框 7"/>
          <p:cNvSpPr txBox="1"/>
          <p:nvPr/>
        </p:nvSpPr>
        <p:spPr>
          <a:xfrm>
            <a:off x="3023235" y="656590"/>
            <a:ext cx="8416925" cy="953135"/>
          </a:xfrm>
          <a:prstGeom prst="rect">
            <a:avLst/>
          </a:prstGeom>
          <a:noFill/>
        </p:spPr>
        <p:txBody>
          <a:bodyPr wrap="square" rtlCol="0" anchor="ctr">
            <a:spAutoFit/>
          </a:bodyPr>
          <a:p>
            <a:r>
              <a:rPr lang="zh-CN" altLang="en-US" sz="2800">
                <a:solidFill>
                  <a:srgbClr val="00B0F0"/>
                </a:solidFill>
                <a:latin typeface="微软雅黑" panose="020B0503020204020204" pitchFamily="34" charset="-122"/>
                <a:ea typeface="微软雅黑" panose="020B0503020204020204" pitchFamily="34" charset="-122"/>
              </a:rPr>
              <a:t>md5 sha1 sha224 sha256 sha384 sha512</a:t>
            </a:r>
            <a:endParaRPr lang="zh-CN" altLang="en-US" sz="2800">
              <a:solidFill>
                <a:srgbClr val="00B0F0"/>
              </a:solidFill>
              <a:latin typeface="微软雅黑" panose="020B0503020204020204" pitchFamily="34" charset="-122"/>
              <a:ea typeface="微软雅黑" panose="020B0503020204020204" pitchFamily="34" charset="-122"/>
            </a:endParaRPr>
          </a:p>
          <a:p>
            <a:r>
              <a:rPr lang="zh-CN" altLang="en-US" sz="2800">
                <a:solidFill>
                  <a:srgbClr val="00B0F0"/>
                </a:solidFill>
                <a:latin typeface="微软雅黑" panose="020B0503020204020204" pitchFamily="34" charset="-122"/>
                <a:ea typeface="微软雅黑" panose="020B0503020204020204" pitchFamily="34" charset="-122"/>
              </a:rPr>
              <a:t>六种hash爆破</a:t>
            </a:r>
            <a:endParaRPr lang="zh-CN" altLang="en-US" sz="2800" smtClean="0">
              <a:solidFill>
                <a:schemeClr val="bg1"/>
              </a:solidFill>
              <a:latin typeface="微软雅黑" panose="020B0503020204020204" pitchFamily="34" charset="-122"/>
              <a:ea typeface="微软雅黑" panose="020B0503020204020204" pitchFamily="34" charset="-122"/>
            </a:endParaRPr>
          </a:p>
        </p:txBody>
      </p:sp>
      <p:pic>
        <p:nvPicPr>
          <p:cNvPr id="9" name="图片 8" descr="AV72`_T843RBIA9G%V}5{QW"/>
          <p:cNvPicPr>
            <a:picLocks noChangeAspect="1"/>
          </p:cNvPicPr>
          <p:nvPr/>
        </p:nvPicPr>
        <p:blipFill>
          <a:blip r:embed="rId2"/>
          <a:stretch>
            <a:fillRect/>
          </a:stretch>
        </p:blipFill>
        <p:spPr>
          <a:xfrm>
            <a:off x="2909570" y="1991360"/>
            <a:ext cx="4676775" cy="400050"/>
          </a:xfrm>
          <a:prstGeom prst="rect">
            <a:avLst/>
          </a:prstGeom>
        </p:spPr>
      </p:pic>
      <p:pic>
        <p:nvPicPr>
          <p:cNvPr id="10" name="图片 9" descr="D}Y](VS_3HFC9JP`{%[FSIT"/>
          <p:cNvPicPr>
            <a:picLocks noChangeAspect="1"/>
          </p:cNvPicPr>
          <p:nvPr/>
        </p:nvPicPr>
        <p:blipFill>
          <a:blip r:embed="rId3"/>
          <a:stretch>
            <a:fillRect/>
          </a:stretch>
        </p:blipFill>
        <p:spPr>
          <a:xfrm>
            <a:off x="5902960" y="1180465"/>
            <a:ext cx="5752465" cy="797560"/>
          </a:xfrm>
          <a:prstGeom prst="rect">
            <a:avLst/>
          </a:prstGeom>
        </p:spPr>
      </p:pic>
      <p:pic>
        <p:nvPicPr>
          <p:cNvPr id="11" name="图片 10" descr="KT2C(VY[F5VI3K]MOG9{WDO"/>
          <p:cNvPicPr>
            <a:picLocks noChangeAspect="1"/>
          </p:cNvPicPr>
          <p:nvPr/>
        </p:nvPicPr>
        <p:blipFill>
          <a:blip r:embed="rId4"/>
          <a:stretch>
            <a:fillRect/>
          </a:stretch>
        </p:blipFill>
        <p:spPr>
          <a:xfrm>
            <a:off x="2909570" y="2721610"/>
            <a:ext cx="4259580" cy="679450"/>
          </a:xfrm>
          <a:prstGeom prst="rect">
            <a:avLst/>
          </a:prstGeom>
        </p:spPr>
      </p:pic>
      <p:pic>
        <p:nvPicPr>
          <p:cNvPr id="12" name="图片 11" descr="A7Z65PE[U)2VMH)[NODI%4W"/>
          <p:cNvPicPr>
            <a:picLocks noChangeAspect="1"/>
          </p:cNvPicPr>
          <p:nvPr/>
        </p:nvPicPr>
        <p:blipFill>
          <a:blip r:embed="rId5"/>
          <a:stretch>
            <a:fillRect/>
          </a:stretch>
        </p:blipFill>
        <p:spPr>
          <a:xfrm>
            <a:off x="5904230" y="2247900"/>
            <a:ext cx="5751830" cy="841375"/>
          </a:xfrm>
          <a:prstGeom prst="rect">
            <a:avLst/>
          </a:prstGeom>
        </p:spPr>
      </p:pic>
      <p:pic>
        <p:nvPicPr>
          <p:cNvPr id="13" name="图片 12" descr="Z3DWIGXD~`7)6[O1)XSX8DS"/>
          <p:cNvPicPr>
            <a:picLocks noChangeAspect="1"/>
          </p:cNvPicPr>
          <p:nvPr/>
        </p:nvPicPr>
        <p:blipFill>
          <a:blip r:embed="rId6"/>
          <a:stretch>
            <a:fillRect/>
          </a:stretch>
        </p:blipFill>
        <p:spPr>
          <a:xfrm>
            <a:off x="5904230" y="3329305"/>
            <a:ext cx="5751195" cy="707390"/>
          </a:xfrm>
          <a:prstGeom prst="rect">
            <a:avLst/>
          </a:prstGeom>
        </p:spPr>
      </p:pic>
      <p:pic>
        <p:nvPicPr>
          <p:cNvPr id="14" name="图片 13" descr="L85PJYKJ69{0LHZ}~$WW[8M"/>
          <p:cNvPicPr>
            <a:picLocks noChangeAspect="1"/>
          </p:cNvPicPr>
          <p:nvPr/>
        </p:nvPicPr>
        <p:blipFill>
          <a:blip r:embed="rId7"/>
          <a:stretch>
            <a:fillRect/>
          </a:stretch>
        </p:blipFill>
        <p:spPr>
          <a:xfrm>
            <a:off x="2909570" y="3976370"/>
            <a:ext cx="5048250" cy="628015"/>
          </a:xfrm>
          <a:prstGeom prst="rect">
            <a:avLst/>
          </a:prstGeom>
        </p:spPr>
      </p:pic>
      <p:pic>
        <p:nvPicPr>
          <p:cNvPr id="15" name="图片 14" descr="W`L7~VX1MI5P$1[HEWX8}8J"/>
          <p:cNvPicPr>
            <a:picLocks noChangeAspect="1"/>
          </p:cNvPicPr>
          <p:nvPr/>
        </p:nvPicPr>
        <p:blipFill>
          <a:blip r:embed="rId8"/>
          <a:stretch>
            <a:fillRect/>
          </a:stretch>
        </p:blipFill>
        <p:spPr>
          <a:xfrm>
            <a:off x="5780405" y="4532630"/>
            <a:ext cx="5875020" cy="828675"/>
          </a:xfrm>
          <a:prstGeom prst="rect">
            <a:avLst/>
          </a:prstGeom>
        </p:spPr>
      </p:pic>
      <p:pic>
        <p:nvPicPr>
          <p:cNvPr id="16" name="图片 15" descr="QFK4SC56V3XY67PJVY2UVDQ"/>
          <p:cNvPicPr>
            <a:picLocks noChangeAspect="1"/>
          </p:cNvPicPr>
          <p:nvPr/>
        </p:nvPicPr>
        <p:blipFill>
          <a:blip r:embed="rId9"/>
          <a:stretch>
            <a:fillRect/>
          </a:stretch>
        </p:blipFill>
        <p:spPr>
          <a:xfrm>
            <a:off x="2909570" y="5374005"/>
            <a:ext cx="4712335" cy="635000"/>
          </a:xfrm>
          <a:prstGeom prst="rect">
            <a:avLst/>
          </a:prstGeom>
        </p:spPr>
      </p:pic>
      <p:sp>
        <p:nvSpPr>
          <p:cNvPr id="17" name="文本框 16"/>
          <p:cNvSpPr txBox="1"/>
          <p:nvPr/>
        </p:nvSpPr>
        <p:spPr>
          <a:xfrm>
            <a:off x="2909570" y="6017260"/>
            <a:ext cx="4106545" cy="706755"/>
          </a:xfrm>
          <a:prstGeom prst="rect">
            <a:avLst/>
          </a:prstGeom>
          <a:noFill/>
        </p:spPr>
        <p:txBody>
          <a:bodyPr wrap="square" rtlCol="0" anchor="ctr">
            <a:spAutoFit/>
          </a:bodyPr>
          <a:p>
            <a:r>
              <a:rPr lang="en-US" altLang="zh-CN" sz="2000" smtClean="0">
                <a:solidFill>
                  <a:schemeClr val="bg1"/>
                </a:solidFill>
                <a:latin typeface="微软雅黑" panose="020B0503020204020204" pitchFamily="34" charset="-122"/>
                <a:ea typeface="微软雅黑" panose="020B0503020204020204" pitchFamily="34" charset="-122"/>
              </a:rPr>
              <a:t>Sqlite + </a:t>
            </a:r>
            <a:r>
              <a:rPr lang="zh-CN" altLang="en-US" sz="2000" smtClean="0">
                <a:solidFill>
                  <a:schemeClr val="bg1"/>
                </a:solidFill>
                <a:latin typeface="微软雅黑" panose="020B0503020204020204" pitchFamily="34" charset="-122"/>
                <a:ea typeface="微软雅黑" panose="020B0503020204020204" pitchFamily="34" charset="-122"/>
              </a:rPr>
              <a:t>字典遍历</a:t>
            </a:r>
            <a:endParaRPr lang="zh-CN" altLang="en-US" sz="2000" smtClean="0">
              <a:solidFill>
                <a:schemeClr val="bg1"/>
              </a:solidFill>
              <a:latin typeface="微软雅黑" panose="020B0503020204020204" pitchFamily="34" charset="-122"/>
              <a:ea typeface="微软雅黑" panose="020B0503020204020204" pitchFamily="34" charset="-122"/>
            </a:endParaRPr>
          </a:p>
          <a:p>
            <a:r>
              <a:rPr lang="zh-CN" altLang="en-US" sz="2000" smtClean="0">
                <a:solidFill>
                  <a:schemeClr val="bg1"/>
                </a:solidFill>
                <a:latin typeface="微软雅黑" panose="020B0503020204020204" pitchFamily="34" charset="-122"/>
                <a:ea typeface="微软雅黑" panose="020B0503020204020204" pitchFamily="34" charset="-122"/>
              </a:rPr>
              <a:t>transaction提高大文件写入效率</a:t>
            </a:r>
            <a:endParaRPr lang="zh-CN" altLang="en-US" sz="2000" smtClean="0">
              <a:solidFill>
                <a:schemeClr val="bg1"/>
              </a:solidFill>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800" advTm="4366">
        <p:circle/>
      </p:transition>
    </mc:Choice>
    <mc:Fallback>
      <p:transition spd="slow" advTm="4366">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9"/>
          <p:cNvSpPr/>
          <p:nvPr/>
        </p:nvSpPr>
        <p:spPr bwMode="auto">
          <a:xfrm>
            <a:off x="3564136" y="4915342"/>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7" name="Freeform 20"/>
          <p:cNvSpPr/>
          <p:nvPr/>
        </p:nvSpPr>
        <p:spPr bwMode="auto">
          <a:xfrm>
            <a:off x="5973915" y="4977490"/>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9" name="Freeform 22"/>
          <p:cNvSpPr/>
          <p:nvPr/>
        </p:nvSpPr>
        <p:spPr bwMode="auto">
          <a:xfrm>
            <a:off x="4993565" y="3371640"/>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0" name="Freeform 23"/>
          <p:cNvSpPr/>
          <p:nvPr/>
        </p:nvSpPr>
        <p:spPr bwMode="auto">
          <a:xfrm>
            <a:off x="6553305" y="3959048"/>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1" name="Freeform 24"/>
          <p:cNvSpPr/>
          <p:nvPr/>
        </p:nvSpPr>
        <p:spPr bwMode="auto">
          <a:xfrm>
            <a:off x="4335988" y="1956246"/>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2" name="Freeform 25"/>
          <p:cNvSpPr/>
          <p:nvPr/>
        </p:nvSpPr>
        <p:spPr bwMode="auto">
          <a:xfrm>
            <a:off x="4175603" y="3750548"/>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3" name="Freeform 26"/>
          <p:cNvSpPr/>
          <p:nvPr/>
        </p:nvSpPr>
        <p:spPr bwMode="auto">
          <a:xfrm>
            <a:off x="5580973" y="2685996"/>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6046088" y="1340769"/>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41A0DA"/>
          </a:solidFill>
          <a:ln>
            <a:noFill/>
          </a:ln>
        </p:spPr>
        <p:txBody>
          <a:bodyPr vert="horz" wrap="square" lIns="91440" tIns="45720" rIns="91440" bIns="45720" numCol="1" anchor="t" anchorCtr="0" compatLnSpc="1"/>
          <a:lstStyle/>
          <a:p>
            <a:endParaRPr lang="zh-CN" altLang="en-US"/>
          </a:p>
        </p:txBody>
      </p:sp>
      <p:sp>
        <p:nvSpPr>
          <p:cNvPr id="191" name="TextBox 190"/>
          <p:cNvSpPr txBox="1"/>
          <p:nvPr/>
        </p:nvSpPr>
        <p:spPr>
          <a:xfrm>
            <a:off x="5123106" y="492024"/>
            <a:ext cx="2011680" cy="460375"/>
          </a:xfrm>
          <a:prstGeom prst="rect">
            <a:avLst/>
          </a:prstGeom>
          <a:noFill/>
        </p:spPr>
        <p:txBody>
          <a:bodyPr wrap="none" rtlCol="0" anchor="ctr">
            <a:spAutoFit/>
          </a:bodyPr>
          <a:lstStyle/>
          <a:p>
            <a:pPr algn="ctr"/>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结合在线工具</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26" name="椭圆 25"/>
          <p:cNvSpPr/>
          <p:nvPr/>
        </p:nvSpPr>
        <p:spPr>
          <a:xfrm>
            <a:off x="3361922" y="4867228"/>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4084046" y="3432020"/>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椭圆 193"/>
          <p:cNvSpPr/>
          <p:nvPr/>
        </p:nvSpPr>
        <p:spPr>
          <a:xfrm>
            <a:off x="8399462" y="3876853"/>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4765838" y="3321039"/>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椭圆 195"/>
          <p:cNvSpPr/>
          <p:nvPr/>
        </p:nvSpPr>
        <p:spPr>
          <a:xfrm>
            <a:off x="4223997" y="1623886"/>
            <a:ext cx="429028" cy="429028"/>
          </a:xfrm>
          <a:prstGeom prst="ellipse">
            <a:avLst/>
          </a:prstGeom>
          <a:solidFill>
            <a:srgbClr val="53D2FF"/>
          </a:solidFill>
          <a:ln w="76200">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TextBox 22"/>
          <p:cNvSpPr txBox="1"/>
          <p:nvPr/>
        </p:nvSpPr>
        <p:spPr>
          <a:xfrm>
            <a:off x="7134860" y="4270375"/>
            <a:ext cx="5072380" cy="645160"/>
          </a:xfrm>
          <a:prstGeom prst="rect">
            <a:avLst/>
          </a:prstGeom>
          <a:noFill/>
        </p:spPr>
        <p:txBody>
          <a:bodyPr wrap="square" rtlCol="0">
            <a:spAutoFit/>
          </a:bodyPr>
          <a:lstStyle/>
          <a:p>
            <a:pPr lvl="0">
              <a:lnSpc>
                <a:spcPct val="150000"/>
              </a:lnSpc>
              <a:spcAft>
                <a:spcPct val="40000"/>
              </a:spcAft>
              <a:buClr>
                <a:srgbClr val="292929"/>
              </a:buClr>
            </a:pPr>
            <a:r>
              <a:rPr lang="zh-CN" altLang="en-US" sz="2400" noProof="1">
                <a:solidFill>
                  <a:srgbClr val="00B0F0"/>
                </a:solidFill>
                <a:latin typeface="微软雅黑" panose="020B0503020204020204" pitchFamily="34" charset="-122"/>
                <a:ea typeface="微软雅黑" panose="020B0503020204020204" pitchFamily="34" charset="-122"/>
              </a:rPr>
              <a:t>https://www.quipqiup.com/</a:t>
            </a:r>
            <a:endParaRPr lang="en-US" altLang="zh-CN" sz="2400" noProof="1">
              <a:solidFill>
                <a:srgbClr val="00B0F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78610" y="533400"/>
            <a:ext cx="1312545" cy="3247390"/>
          </a:xfrm>
          <a:prstGeom prst="rect">
            <a:avLst/>
          </a:prstGeom>
        </p:spPr>
      </p:pic>
      <p:pic>
        <p:nvPicPr>
          <p:cNvPr id="3" name="图片 2"/>
          <p:cNvPicPr>
            <a:picLocks noChangeAspect="1"/>
          </p:cNvPicPr>
          <p:nvPr/>
        </p:nvPicPr>
        <p:blipFill>
          <a:blip r:embed="rId2"/>
          <a:stretch>
            <a:fillRect/>
          </a:stretch>
        </p:blipFill>
        <p:spPr>
          <a:xfrm>
            <a:off x="2891155" y="532765"/>
            <a:ext cx="1116965" cy="3248025"/>
          </a:xfrm>
          <a:prstGeom prst="rect">
            <a:avLst/>
          </a:prstGeom>
        </p:spPr>
      </p:pic>
      <p:pic>
        <p:nvPicPr>
          <p:cNvPr id="4" name="图片 3" descr="6R3A[45UE_RNVE]RF}YSX64"/>
          <p:cNvPicPr>
            <a:picLocks noChangeAspect="1"/>
          </p:cNvPicPr>
          <p:nvPr/>
        </p:nvPicPr>
        <p:blipFill>
          <a:blip r:embed="rId3"/>
          <a:stretch>
            <a:fillRect/>
          </a:stretch>
        </p:blipFill>
        <p:spPr>
          <a:xfrm>
            <a:off x="5863590" y="1309370"/>
            <a:ext cx="6069330" cy="743585"/>
          </a:xfrm>
          <a:prstGeom prst="rect">
            <a:avLst/>
          </a:prstGeom>
        </p:spPr>
      </p:pic>
      <p:pic>
        <p:nvPicPr>
          <p:cNvPr id="5" name="图片 4" descr=")L2P]DPAB1D]VDA80)WV(~L"/>
          <p:cNvPicPr>
            <a:picLocks noChangeAspect="1"/>
          </p:cNvPicPr>
          <p:nvPr/>
        </p:nvPicPr>
        <p:blipFill>
          <a:blip r:embed="rId4"/>
          <a:stretch>
            <a:fillRect/>
          </a:stretch>
        </p:blipFill>
        <p:spPr>
          <a:xfrm>
            <a:off x="167005" y="4636770"/>
            <a:ext cx="5027930" cy="188214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advTm="5020">
        <p:split orient="vert"/>
      </p:transition>
    </mc:Choice>
    <mc:Fallback>
      <p:transition spd="slow" advTm="502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grpId="0" nodeType="withEffect">
                                  <p:stCondLst>
                                    <p:cond delay="180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2" fill="hold" grpId="0" nodeType="withEffect">
                                  <p:stCondLst>
                                    <p:cond delay="2000"/>
                                  </p:stCondLst>
                                  <p:childTnLst>
                                    <p:set>
                                      <p:cBhvr>
                                        <p:cTn id="27" dur="1" fill="hold">
                                          <p:stCondLst>
                                            <p:cond delay="0"/>
                                          </p:stCondLst>
                                        </p:cTn>
                                        <p:tgtEl>
                                          <p:spTgt spid="21"/>
                                        </p:tgtEl>
                                        <p:attrNameLst>
                                          <p:attrName>style.visibility</p:attrName>
                                        </p:attrNameLst>
                                      </p:cBhvr>
                                      <p:to>
                                        <p:strVal val="visible"/>
                                      </p:to>
                                    </p:set>
                                    <p:animEffect transition="in" filter="wipe(right)">
                                      <p:cBhvr>
                                        <p:cTn id="28" dur="500"/>
                                        <p:tgtEl>
                                          <p:spTgt spid="21"/>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par>
                                <p:cTn id="34" presetID="53" presetClass="entr" presetSubtype="16" fill="hold" grpId="0" nodeType="withEffect">
                                  <p:stCondLst>
                                    <p:cond delay="1500"/>
                                  </p:stCondLst>
                                  <p:childTnLst>
                                    <p:set>
                                      <p:cBhvr>
                                        <p:cTn id="35" dur="1" fill="hold">
                                          <p:stCondLst>
                                            <p:cond delay="0"/>
                                          </p:stCondLst>
                                        </p:cTn>
                                        <p:tgtEl>
                                          <p:spTgt spid="194"/>
                                        </p:tgtEl>
                                        <p:attrNameLst>
                                          <p:attrName>style.visibility</p:attrName>
                                        </p:attrNameLst>
                                      </p:cBhvr>
                                      <p:to>
                                        <p:strVal val="visible"/>
                                      </p:to>
                                    </p:set>
                                    <p:anim calcmode="lin" valueType="num">
                                      <p:cBhvr>
                                        <p:cTn id="36" dur="500" fill="hold"/>
                                        <p:tgtEl>
                                          <p:spTgt spid="194"/>
                                        </p:tgtEl>
                                        <p:attrNameLst>
                                          <p:attrName>ppt_w</p:attrName>
                                        </p:attrNameLst>
                                      </p:cBhvr>
                                      <p:tavLst>
                                        <p:tav tm="0">
                                          <p:val>
                                            <p:fltVal val="0"/>
                                          </p:val>
                                        </p:tav>
                                        <p:tav tm="100000">
                                          <p:val>
                                            <p:strVal val="#ppt_w"/>
                                          </p:val>
                                        </p:tav>
                                      </p:tavLst>
                                    </p:anim>
                                    <p:anim calcmode="lin" valueType="num">
                                      <p:cBhvr>
                                        <p:cTn id="37" dur="500" fill="hold"/>
                                        <p:tgtEl>
                                          <p:spTgt spid="194"/>
                                        </p:tgtEl>
                                        <p:attrNameLst>
                                          <p:attrName>ppt_h</p:attrName>
                                        </p:attrNameLst>
                                      </p:cBhvr>
                                      <p:tavLst>
                                        <p:tav tm="0">
                                          <p:val>
                                            <p:fltVal val="0"/>
                                          </p:val>
                                        </p:tav>
                                        <p:tav tm="100000">
                                          <p:val>
                                            <p:strVal val="#ppt_h"/>
                                          </p:val>
                                        </p:tav>
                                      </p:tavLst>
                                    </p:anim>
                                    <p:animEffect transition="in" filter="fade">
                                      <p:cBhvr>
                                        <p:cTn id="38" dur="500"/>
                                        <p:tgtEl>
                                          <p:spTgt spid="194"/>
                                        </p:tgtEl>
                                      </p:cBhvr>
                                    </p:animEffect>
                                  </p:childTnLst>
                                </p:cTn>
                              </p:par>
                              <p:par>
                                <p:cTn id="39" presetID="53" presetClass="entr" presetSubtype="16" fill="hold" grpId="0" nodeType="withEffect">
                                  <p:stCondLst>
                                    <p:cond delay="1900"/>
                                  </p:stCondLst>
                                  <p:childTnLst>
                                    <p:set>
                                      <p:cBhvr>
                                        <p:cTn id="40" dur="1" fill="hold">
                                          <p:stCondLst>
                                            <p:cond delay="0"/>
                                          </p:stCondLst>
                                        </p:cTn>
                                        <p:tgtEl>
                                          <p:spTgt spid="195"/>
                                        </p:tgtEl>
                                        <p:attrNameLst>
                                          <p:attrName>style.visibility</p:attrName>
                                        </p:attrNameLst>
                                      </p:cBhvr>
                                      <p:to>
                                        <p:strVal val="visible"/>
                                      </p:to>
                                    </p:set>
                                    <p:anim calcmode="lin" valueType="num">
                                      <p:cBhvr>
                                        <p:cTn id="41" dur="500" fill="hold"/>
                                        <p:tgtEl>
                                          <p:spTgt spid="195"/>
                                        </p:tgtEl>
                                        <p:attrNameLst>
                                          <p:attrName>ppt_w</p:attrName>
                                        </p:attrNameLst>
                                      </p:cBhvr>
                                      <p:tavLst>
                                        <p:tav tm="0">
                                          <p:val>
                                            <p:fltVal val="0"/>
                                          </p:val>
                                        </p:tav>
                                        <p:tav tm="100000">
                                          <p:val>
                                            <p:strVal val="#ppt_w"/>
                                          </p:val>
                                        </p:tav>
                                      </p:tavLst>
                                    </p:anim>
                                    <p:anim calcmode="lin" valueType="num">
                                      <p:cBhvr>
                                        <p:cTn id="42" dur="500" fill="hold"/>
                                        <p:tgtEl>
                                          <p:spTgt spid="195"/>
                                        </p:tgtEl>
                                        <p:attrNameLst>
                                          <p:attrName>ppt_h</p:attrName>
                                        </p:attrNameLst>
                                      </p:cBhvr>
                                      <p:tavLst>
                                        <p:tav tm="0">
                                          <p:val>
                                            <p:fltVal val="0"/>
                                          </p:val>
                                        </p:tav>
                                        <p:tav tm="100000">
                                          <p:val>
                                            <p:strVal val="#ppt_h"/>
                                          </p:val>
                                        </p:tav>
                                      </p:tavLst>
                                    </p:anim>
                                    <p:animEffect transition="in" filter="fade">
                                      <p:cBhvr>
                                        <p:cTn id="43" dur="500"/>
                                        <p:tgtEl>
                                          <p:spTgt spid="195"/>
                                        </p:tgtEl>
                                      </p:cBhvr>
                                    </p:animEffect>
                                  </p:childTnLst>
                                </p:cTn>
                              </p:par>
                              <p:par>
                                <p:cTn id="44" presetID="53" presetClass="entr" presetSubtype="16" fill="hold" grpId="0" nodeType="withEffect">
                                  <p:stCondLst>
                                    <p:cond delay="1400"/>
                                  </p:stCondLst>
                                  <p:childTnLst>
                                    <p:set>
                                      <p:cBhvr>
                                        <p:cTn id="45" dur="1" fill="hold">
                                          <p:stCondLst>
                                            <p:cond delay="0"/>
                                          </p:stCondLst>
                                        </p:cTn>
                                        <p:tgtEl>
                                          <p:spTgt spid="193"/>
                                        </p:tgtEl>
                                        <p:attrNameLst>
                                          <p:attrName>style.visibility</p:attrName>
                                        </p:attrNameLst>
                                      </p:cBhvr>
                                      <p:to>
                                        <p:strVal val="visible"/>
                                      </p:to>
                                    </p:set>
                                    <p:anim calcmode="lin" valueType="num">
                                      <p:cBhvr>
                                        <p:cTn id="46" dur="500" fill="hold"/>
                                        <p:tgtEl>
                                          <p:spTgt spid="193"/>
                                        </p:tgtEl>
                                        <p:attrNameLst>
                                          <p:attrName>ppt_w</p:attrName>
                                        </p:attrNameLst>
                                      </p:cBhvr>
                                      <p:tavLst>
                                        <p:tav tm="0">
                                          <p:val>
                                            <p:fltVal val="0"/>
                                          </p:val>
                                        </p:tav>
                                        <p:tav tm="100000">
                                          <p:val>
                                            <p:strVal val="#ppt_w"/>
                                          </p:val>
                                        </p:tav>
                                      </p:tavLst>
                                    </p:anim>
                                    <p:anim calcmode="lin" valueType="num">
                                      <p:cBhvr>
                                        <p:cTn id="47" dur="500" fill="hold"/>
                                        <p:tgtEl>
                                          <p:spTgt spid="193"/>
                                        </p:tgtEl>
                                        <p:attrNameLst>
                                          <p:attrName>ppt_h</p:attrName>
                                        </p:attrNameLst>
                                      </p:cBhvr>
                                      <p:tavLst>
                                        <p:tav tm="0">
                                          <p:val>
                                            <p:fltVal val="0"/>
                                          </p:val>
                                        </p:tav>
                                        <p:tav tm="100000">
                                          <p:val>
                                            <p:strVal val="#ppt_h"/>
                                          </p:val>
                                        </p:tav>
                                      </p:tavLst>
                                    </p:anim>
                                    <p:animEffect transition="in" filter="fade">
                                      <p:cBhvr>
                                        <p:cTn id="48" dur="500"/>
                                        <p:tgtEl>
                                          <p:spTgt spid="193"/>
                                        </p:tgtEl>
                                      </p:cBhvr>
                                    </p:animEffect>
                                  </p:childTnLst>
                                </p:cTn>
                              </p:par>
                              <p:par>
                                <p:cTn id="49" presetID="53" presetClass="entr" presetSubtype="16" fill="hold" grpId="0" nodeType="withEffect">
                                  <p:stCondLst>
                                    <p:cond delay="2200"/>
                                  </p:stCondLst>
                                  <p:childTnLst>
                                    <p:set>
                                      <p:cBhvr>
                                        <p:cTn id="50" dur="1" fill="hold">
                                          <p:stCondLst>
                                            <p:cond delay="0"/>
                                          </p:stCondLst>
                                        </p:cTn>
                                        <p:tgtEl>
                                          <p:spTgt spid="196"/>
                                        </p:tgtEl>
                                        <p:attrNameLst>
                                          <p:attrName>style.visibility</p:attrName>
                                        </p:attrNameLst>
                                      </p:cBhvr>
                                      <p:to>
                                        <p:strVal val="visible"/>
                                      </p:to>
                                    </p:set>
                                    <p:anim calcmode="lin" valueType="num">
                                      <p:cBhvr>
                                        <p:cTn id="51" dur="500" fill="hold"/>
                                        <p:tgtEl>
                                          <p:spTgt spid="196"/>
                                        </p:tgtEl>
                                        <p:attrNameLst>
                                          <p:attrName>ppt_w</p:attrName>
                                        </p:attrNameLst>
                                      </p:cBhvr>
                                      <p:tavLst>
                                        <p:tav tm="0">
                                          <p:val>
                                            <p:fltVal val="0"/>
                                          </p:val>
                                        </p:tav>
                                        <p:tav tm="100000">
                                          <p:val>
                                            <p:strVal val="#ppt_w"/>
                                          </p:val>
                                        </p:tav>
                                      </p:tavLst>
                                    </p:anim>
                                    <p:anim calcmode="lin" valueType="num">
                                      <p:cBhvr>
                                        <p:cTn id="52" dur="500" fill="hold"/>
                                        <p:tgtEl>
                                          <p:spTgt spid="196"/>
                                        </p:tgtEl>
                                        <p:attrNameLst>
                                          <p:attrName>ppt_h</p:attrName>
                                        </p:attrNameLst>
                                      </p:cBhvr>
                                      <p:tavLst>
                                        <p:tav tm="0">
                                          <p:val>
                                            <p:fltVal val="0"/>
                                          </p:val>
                                        </p:tav>
                                        <p:tav tm="100000">
                                          <p:val>
                                            <p:strVal val="#ppt_h"/>
                                          </p:val>
                                        </p:tav>
                                      </p:tavLst>
                                    </p:anim>
                                    <p:animEffect transition="in" filter="fade">
                                      <p:cBhvr>
                                        <p:cTn id="53" dur="500"/>
                                        <p:tgtEl>
                                          <p:spTgt spid="1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1"/>
                                        </p:tgtEl>
                                        <p:attrNameLst>
                                          <p:attrName>style.visibility</p:attrName>
                                        </p:attrNameLst>
                                      </p:cBhvr>
                                      <p:to>
                                        <p:strVal val="visible"/>
                                      </p:to>
                                    </p:set>
                                    <p:animEffect transition="in" filter="fade">
                                      <p:cBhvr>
                                        <p:cTn id="56" dur="500"/>
                                        <p:tgtEl>
                                          <p:spTgt spid="191"/>
                                        </p:tgtEl>
                                      </p:cBhvr>
                                    </p:animEffect>
                                  </p:childTnLst>
                                </p:cTn>
                              </p:par>
                              <p:par>
                                <p:cTn id="57" presetID="2" presetClass="entr" presetSubtype="2" decel="100000" fill="hold" grpId="0" nodeType="withEffect">
                                  <p:stCondLst>
                                    <p:cond delay="0"/>
                                  </p:stCondLst>
                                  <p:childTnLst>
                                    <p:set>
                                      <p:cBhvr>
                                        <p:cTn id="58" dur="1" fill="hold">
                                          <p:stCondLst>
                                            <p:cond delay="0"/>
                                          </p:stCondLst>
                                        </p:cTn>
                                        <p:tgtEl>
                                          <p:spTgt spid="199"/>
                                        </p:tgtEl>
                                        <p:attrNameLst>
                                          <p:attrName>style.visibility</p:attrName>
                                        </p:attrNameLst>
                                      </p:cBhvr>
                                      <p:to>
                                        <p:strVal val="visible"/>
                                      </p:to>
                                    </p:set>
                                    <p:anim calcmode="lin" valueType="num">
                                      <p:cBhvr additive="base">
                                        <p:cTn id="59" dur="2000" fill="hold"/>
                                        <p:tgtEl>
                                          <p:spTgt spid="199"/>
                                        </p:tgtEl>
                                        <p:attrNameLst>
                                          <p:attrName>ppt_x</p:attrName>
                                        </p:attrNameLst>
                                      </p:cBhvr>
                                      <p:tavLst>
                                        <p:tav tm="0">
                                          <p:val>
                                            <p:strVal val="1+#ppt_w/2"/>
                                          </p:val>
                                        </p:tav>
                                        <p:tav tm="100000">
                                          <p:val>
                                            <p:strVal val="#ppt_x"/>
                                          </p:val>
                                        </p:tav>
                                      </p:tavLst>
                                    </p:anim>
                                    <p:anim calcmode="lin" valueType="num">
                                      <p:cBhvr additive="base">
                                        <p:cTn id="60" dur="2000" fill="hold"/>
                                        <p:tgtEl>
                                          <p:spTgt spid="1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P spid="22" grpId="0" animBg="1"/>
      <p:bldP spid="23" grpId="0" animBg="1"/>
      <p:bldP spid="24" grpId="0" animBg="1"/>
      <p:bldP spid="191" grpId="0"/>
      <p:bldP spid="26" grpId="0" animBg="1"/>
      <p:bldP spid="193" grpId="0" animBg="1"/>
      <p:bldP spid="194" grpId="0" animBg="1"/>
      <p:bldP spid="195" grpId="0" bldLvl="0" animBg="1"/>
      <p:bldP spid="196" grpId="0" animBg="1"/>
      <p:bldP spid="19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17"/>
          <p:cNvSpPr txBox="1"/>
          <p:nvPr/>
        </p:nvSpPr>
        <p:spPr>
          <a:xfrm>
            <a:off x="5562122" y="2927796"/>
            <a:ext cx="4798707" cy="923330"/>
          </a:xfrm>
          <a:prstGeom prst="rect">
            <a:avLst/>
          </a:prstGeom>
          <a:noFill/>
        </p:spPr>
        <p:txBody>
          <a:bodyPr wrap="square" rtlCol="0">
            <a:spAutoFit/>
          </a:bodyPr>
          <a:lstStyle/>
          <a:p>
            <a:pPr algn="ctr"/>
            <a:r>
              <a:rPr lang="en-US" altLang="zh-CN" sz="5400" dirty="0" err="1">
                <a:solidFill>
                  <a:srgbClr val="53D2FF"/>
                </a:solidFill>
                <a:effectLst>
                  <a:outerShdw blurRad="266700" algn="tl" rotWithShape="0">
                    <a:srgbClr val="53D2FF">
                      <a:alpha val="55000"/>
                    </a:srgbClr>
                  </a:outerShdw>
                </a:effectLst>
                <a:latin typeface="微软雅黑" panose="020B0503020204020204" pitchFamily="34" charset="-122"/>
                <a:ea typeface="微软雅黑" panose="020B0503020204020204" pitchFamily="34" charset="-122"/>
              </a:rPr>
              <a:t>CrypAutool</a:t>
            </a:r>
            <a:endParaRPr lang="en-US" altLang="zh-CN" sz="5400" dirty="0">
              <a:solidFill>
                <a:srgbClr val="53D2FF"/>
              </a:solidFill>
              <a:effectLst>
                <a:outerShdw blurRad="266700" algn="tl" rotWithShape="0">
                  <a:srgbClr val="53D2FF">
                    <a:alpha val="55000"/>
                  </a:srgbClr>
                </a:outerShdw>
              </a:effectLst>
              <a:latin typeface="微软雅黑" panose="020B0503020204020204" pitchFamily="34" charset="-122"/>
              <a:ea typeface="微软雅黑" panose="020B0503020204020204" pitchFamily="34" charset="-122"/>
            </a:endParaRPr>
          </a:p>
        </p:txBody>
      </p:sp>
      <p:sp>
        <p:nvSpPr>
          <p:cNvPr id="40" name="TextBox 39"/>
          <p:cNvSpPr txBox="1"/>
          <p:nvPr/>
        </p:nvSpPr>
        <p:spPr>
          <a:xfrm>
            <a:off x="6130059" y="3873423"/>
            <a:ext cx="3714478" cy="400110"/>
          </a:xfrm>
          <a:prstGeom prst="rect">
            <a:avLst/>
          </a:prstGeom>
          <a:noFill/>
          <a:effectLst/>
        </p:spPr>
        <p:txBody>
          <a:bodyPr wrap="none" rtlCol="0">
            <a:spAutoFit/>
          </a:bodyPr>
          <a:lstStyle/>
          <a:p>
            <a:r>
              <a:rPr lang="zh-CN" altLang="en-US" sz="2000" dirty="0">
                <a:solidFill>
                  <a:srgbClr val="00B0F0"/>
                </a:solidFill>
                <a:effectLst>
                  <a:outerShdw blurRad="266700" algn="tl" rotWithShape="0">
                    <a:srgbClr val="53D2FF">
                      <a:alpha val="55000"/>
                    </a:srgbClr>
                  </a:outerShdw>
                </a:effectLst>
                <a:latin typeface="微软雅黑" panose="020B0503020204020204" pitchFamily="34" charset="-122"/>
                <a:ea typeface="微软雅黑" panose="020B0503020204020204" pitchFamily="34" charset="-122"/>
              </a:rPr>
              <a:t>组员： 侯闻达   陈搏为  党岩松</a:t>
            </a:r>
            <a:endParaRPr lang="zh-CN" altLang="en-US" sz="2000" dirty="0">
              <a:solidFill>
                <a:srgbClr val="00B0F0"/>
              </a:solidFill>
              <a:effectLst>
                <a:outerShdw blurRad="266700" algn="tl" rotWithShape="0">
                  <a:srgbClr val="53D2FF">
                    <a:alpha val="55000"/>
                  </a:srgbClr>
                </a:outerShdw>
              </a:effectLst>
              <a:latin typeface="微软雅黑" panose="020B0503020204020204" pitchFamily="34" charset="-122"/>
              <a:ea typeface="微软雅黑" panose="020B0503020204020204" pitchFamily="34" charset="-122"/>
            </a:endParaRPr>
          </a:p>
        </p:txBody>
      </p:sp>
      <p:sp>
        <p:nvSpPr>
          <p:cNvPr id="41" name="TextBox 40"/>
          <p:cNvSpPr txBox="1"/>
          <p:nvPr/>
        </p:nvSpPr>
        <p:spPr>
          <a:xfrm>
            <a:off x="5770019" y="4609578"/>
            <a:ext cx="5603038" cy="306705"/>
          </a:xfrm>
          <a:prstGeom prst="rect">
            <a:avLst/>
          </a:prstGeom>
          <a:noFill/>
          <a:effectLst/>
        </p:spPr>
        <p:txBody>
          <a:bodyPr wrap="square" rtlCol="0">
            <a:spAutoFit/>
          </a:bodyPr>
          <a:lstStyle/>
          <a:p>
            <a:r>
              <a:rPr lang="zh-CN" altLang="en-US" sz="1400" dirty="0">
                <a:solidFill>
                  <a:srgbClr val="00B0F0"/>
                </a:solidFill>
              </a:rPr>
              <a:t>            古典密码、常用编码的自动识别、解密、解码及可视化</a:t>
            </a:r>
            <a:endParaRPr lang="zh-CN" altLang="en-US" sz="1400" dirty="0">
              <a:solidFill>
                <a:srgbClr val="00B0F0"/>
              </a:solidFill>
            </a:endParaRPr>
          </a:p>
        </p:txBody>
      </p:sp>
      <p:cxnSp>
        <p:nvCxnSpPr>
          <p:cNvPr id="15" name="直接连接符 14"/>
          <p:cNvCxnSpPr/>
          <p:nvPr/>
        </p:nvCxnSpPr>
        <p:spPr>
          <a:xfrm>
            <a:off x="3897659" y="4273533"/>
            <a:ext cx="757585" cy="37960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655244" y="4653136"/>
            <a:ext cx="100850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9"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0"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084"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LOGO"/>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07218" y="1863171"/>
            <a:ext cx="3115739" cy="3115739"/>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7" name="Picture 6" descr="D:\360data\重要数据\桌面\未标题-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2521" y="2679244"/>
            <a:ext cx="189547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2" name="background.mp3">
            <a:hlinkClick r:id="" action="ppaction://media"/>
          </p:cNvPr>
          <p:cNvPicPr>
            <a:picLocks noChangeAspect="1"/>
          </p:cNvPicPr>
          <p:nvPr>
            <a:audioFile r:link="rId9"/>
            <p:extLst>
              <p:ext uri="{DAA4B4D4-6D71-4841-9C94-3DE7FCFB9230}">
                <p14:media xmlns:p14="http://schemas.microsoft.com/office/powerpoint/2010/main" r:embed="rId10"/>
              </p:ext>
            </p:extLst>
          </p:nvPr>
        </p:nvPicPr>
        <p:blipFill>
          <a:blip r:embed="rId11"/>
          <a:stretch>
            <a:fillRect/>
          </a:stretch>
        </p:blipFill>
        <p:spPr>
          <a:xfrm>
            <a:off x="5789613" y="-67545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8093"/>
    </mc:Choice>
    <mc:Fallback>
      <p:transition advTm="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12" decel="10000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par>
                                <p:cTn id="11" presetID="2" presetClass="entr" presetSubtype="12" decel="10000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12" decel="10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12" decel="10000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12" decel="10000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12" decel="10000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0-#ppt_w/2"/>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12" decel="10000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8" presetClass="emph" presetSubtype="0" repeatCount="3000" fill="hold" nodeType="withEffect">
                                  <p:stCondLst>
                                    <p:cond delay="0"/>
                                  </p:stCondLst>
                                  <p:childTnLst>
                                    <p:animRot by="21600000">
                                      <p:cBhvr>
                                        <p:cTn id="36" dur="3000" fill="hold"/>
                                        <p:tgtEl>
                                          <p:spTgt spid="14"/>
                                        </p:tgtEl>
                                        <p:attrNameLst>
                                          <p:attrName>r</p:attrName>
                                        </p:attrNameLst>
                                      </p:cBhvr>
                                    </p:animRot>
                                  </p:childTnLst>
                                </p:cTn>
                              </p:par>
                              <p:par>
                                <p:cTn id="37" presetID="8" presetClass="emph" presetSubtype="0" repeatCount="3000" fill="hold" nodeType="withEffect">
                                  <p:stCondLst>
                                    <p:cond delay="0"/>
                                  </p:stCondLst>
                                  <p:childTnLst>
                                    <p:animRot by="-64800000">
                                      <p:cBhvr>
                                        <p:cTn id="38" dur="3000" fill="hold"/>
                                        <p:tgtEl>
                                          <p:spTgt spid="16"/>
                                        </p:tgtEl>
                                        <p:attrNameLst>
                                          <p:attrName>r</p:attrName>
                                        </p:attrNameLst>
                                      </p:cBhvr>
                                    </p:animRot>
                                  </p:childTnLst>
                                </p:cTn>
                              </p:par>
                              <p:par>
                                <p:cTn id="39" presetID="8" presetClass="emph" presetSubtype="0" repeatCount="3000" fill="hold" nodeType="withEffect">
                                  <p:stCondLst>
                                    <p:cond delay="0"/>
                                  </p:stCondLst>
                                  <p:childTnLst>
                                    <p:animRot by="43200000">
                                      <p:cBhvr>
                                        <p:cTn id="40" dur="3000" fill="hold"/>
                                        <p:tgtEl>
                                          <p:spTgt spid="18"/>
                                        </p:tgtEl>
                                        <p:attrNameLst>
                                          <p:attrName>r</p:attrName>
                                        </p:attrNameLst>
                                      </p:cBhvr>
                                    </p:animRot>
                                  </p:childTnLst>
                                </p:cTn>
                              </p:par>
                              <p:par>
                                <p:cTn id="41" presetID="8" presetClass="emph" presetSubtype="0" repeatCount="3000" fill="hold" nodeType="withEffect">
                                  <p:stCondLst>
                                    <p:cond delay="0"/>
                                  </p:stCondLst>
                                  <p:childTnLst>
                                    <p:animRot by="-43200000">
                                      <p:cBhvr>
                                        <p:cTn id="42" dur="3000" fill="hold"/>
                                        <p:tgtEl>
                                          <p:spTgt spid="19"/>
                                        </p:tgtEl>
                                        <p:attrNameLst>
                                          <p:attrName>r</p:attrName>
                                        </p:attrNameLst>
                                      </p:cBhvr>
                                    </p:animRot>
                                  </p:childTnLst>
                                </p:cTn>
                              </p:par>
                              <p:par>
                                <p:cTn id="43" presetID="8" presetClass="emph" presetSubtype="0" repeatCount="3000" fill="hold" nodeType="withEffect">
                                  <p:stCondLst>
                                    <p:cond delay="0"/>
                                  </p:stCondLst>
                                  <p:childTnLst>
                                    <p:animRot by="21600000">
                                      <p:cBhvr>
                                        <p:cTn id="44" dur="3000" fill="hold"/>
                                        <p:tgtEl>
                                          <p:spTgt spid="20"/>
                                        </p:tgtEl>
                                        <p:attrNameLst>
                                          <p:attrName>r</p:attrName>
                                        </p:attrNameLst>
                                      </p:cBhvr>
                                    </p:animRot>
                                  </p:childTnLst>
                                </p:cTn>
                              </p:par>
                              <p:par>
                                <p:cTn id="45" presetID="8" presetClass="emph" presetSubtype="0" repeatCount="3000" fill="hold" nodeType="withEffect">
                                  <p:stCondLst>
                                    <p:cond delay="0"/>
                                  </p:stCondLst>
                                  <p:childTnLst>
                                    <p:animRot by="-21600000">
                                      <p:cBhvr>
                                        <p:cTn id="46" dur="3000" fill="hold"/>
                                        <p:tgtEl>
                                          <p:spTgt spid="21"/>
                                        </p:tgtEl>
                                        <p:attrNameLst>
                                          <p:attrName>r</p:attrName>
                                        </p:attrNameLst>
                                      </p:cBhvr>
                                    </p:animRot>
                                  </p:childTnLst>
                                </p:cTn>
                              </p:par>
                              <p:par>
                                <p:cTn id="47" presetID="2" presetClass="entr" presetSubtype="12" decel="10000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xit" presetSubtype="4" fill="hold" nodeType="withEffect">
                                  <p:stCondLst>
                                    <p:cond delay="400"/>
                                  </p:stCondLst>
                                  <p:childTnLst>
                                    <p:anim calcmode="lin" valueType="num">
                                      <p:cBhvr additive="base">
                                        <p:cTn id="52" dur="500"/>
                                        <p:tgtEl>
                                          <p:spTgt spid="7"/>
                                        </p:tgtEl>
                                        <p:attrNameLst>
                                          <p:attrName>ppt_x</p:attrName>
                                        </p:attrNameLst>
                                      </p:cBhvr>
                                      <p:tavLst>
                                        <p:tav tm="0">
                                          <p:val>
                                            <p:strVal val="ppt_x"/>
                                          </p:val>
                                        </p:tav>
                                        <p:tav tm="100000">
                                          <p:val>
                                            <p:strVal val="ppt_x"/>
                                          </p:val>
                                        </p:tav>
                                      </p:tavLst>
                                    </p:anim>
                                    <p:anim calcmode="lin" valueType="num">
                                      <p:cBhvr additive="base">
                                        <p:cTn id="53" dur="500"/>
                                        <p:tgtEl>
                                          <p:spTgt spid="7"/>
                                        </p:tgtEl>
                                        <p:attrNameLst>
                                          <p:attrName>ppt_y</p:attrName>
                                        </p:attrNameLst>
                                      </p:cBhvr>
                                      <p:tavLst>
                                        <p:tav tm="0">
                                          <p:val>
                                            <p:strVal val="ppt_y"/>
                                          </p:val>
                                        </p:tav>
                                        <p:tav tm="100000">
                                          <p:val>
                                            <p:strVal val="1+ppt_h/2"/>
                                          </p:val>
                                        </p:tav>
                                      </p:tavLst>
                                    </p:anim>
                                    <p:set>
                                      <p:cBhvr>
                                        <p:cTn id="54" dur="1" fill="hold">
                                          <p:stCondLst>
                                            <p:cond delay="499"/>
                                          </p:stCondLst>
                                        </p:cTn>
                                        <p:tgtEl>
                                          <p:spTgt spid="7"/>
                                        </p:tgtEl>
                                        <p:attrNameLst>
                                          <p:attrName>style.visibility</p:attrName>
                                        </p:attrNameLst>
                                      </p:cBhvr>
                                      <p:to>
                                        <p:strVal val="hidden"/>
                                      </p:to>
                                    </p:set>
                                  </p:childTnLst>
                                </p:cTn>
                              </p:par>
                              <p:par>
                                <p:cTn id="55" presetID="22" presetClass="entr" presetSubtype="1" fill="hold" nodeType="withEffect">
                                  <p:stCondLst>
                                    <p:cond delay="60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200"/>
                                        <p:tgtEl>
                                          <p:spTgt spid="15"/>
                                        </p:tgtEl>
                                      </p:cBhvr>
                                    </p:animEffect>
                                  </p:childTnLst>
                                </p:cTn>
                              </p:par>
                              <p:par>
                                <p:cTn id="58" presetID="22" presetClass="entr" presetSubtype="8" fill="hold" nodeType="withEffect">
                                  <p:stCondLst>
                                    <p:cond delay="80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200"/>
                                        <p:tgtEl>
                                          <p:spTgt spid="17"/>
                                        </p:tgtEl>
                                      </p:cBhvr>
                                    </p:animEffect>
                                  </p:childTnLst>
                                </p:cTn>
                              </p:par>
                              <p:par>
                                <p:cTn id="61" presetID="10" presetClass="entr" presetSubtype="0" fill="hold" grpId="0" nodeType="withEffect">
                                  <p:stCondLst>
                                    <p:cond delay="1000"/>
                                  </p:stCondLst>
                                  <p:iterate type="lt">
                                    <p:tmPct val="70000"/>
                                  </p:iterate>
                                  <p:childTnLst>
                                    <p:set>
                                      <p:cBhvr>
                                        <p:cTn id="62" dur="1" fill="hold">
                                          <p:stCondLst>
                                            <p:cond delay="0"/>
                                          </p:stCondLst>
                                        </p:cTn>
                                        <p:tgtEl>
                                          <p:spTgt spid="39"/>
                                        </p:tgtEl>
                                        <p:attrNameLst>
                                          <p:attrName>style.visibility</p:attrName>
                                        </p:attrNameLst>
                                      </p:cBhvr>
                                      <p:to>
                                        <p:strVal val="visible"/>
                                      </p:to>
                                    </p:set>
                                    <p:animEffect transition="in" filter="fade">
                                      <p:cBhvr>
                                        <p:cTn id="63" dur="100"/>
                                        <p:tgtEl>
                                          <p:spTgt spid="39"/>
                                        </p:tgtEl>
                                      </p:cBhvr>
                                    </p:animEffect>
                                  </p:childTnLst>
                                </p:cTn>
                              </p:par>
                              <p:par>
                                <p:cTn id="64" presetID="10" presetClass="entr" presetSubtype="0" fill="hold" grpId="0" nodeType="withEffect">
                                  <p:stCondLst>
                                    <p:cond delay="1500"/>
                                  </p:stCondLst>
                                  <p:iterate type="lt">
                                    <p:tmPct val="50000"/>
                                  </p:iterate>
                                  <p:childTnLst>
                                    <p:set>
                                      <p:cBhvr>
                                        <p:cTn id="65" dur="1" fill="hold">
                                          <p:stCondLst>
                                            <p:cond delay="0"/>
                                          </p:stCondLst>
                                        </p:cTn>
                                        <p:tgtEl>
                                          <p:spTgt spid="40"/>
                                        </p:tgtEl>
                                        <p:attrNameLst>
                                          <p:attrName>style.visibility</p:attrName>
                                        </p:attrNameLst>
                                      </p:cBhvr>
                                      <p:to>
                                        <p:strVal val="visible"/>
                                      </p:to>
                                    </p:set>
                                    <p:animEffect transition="in" filter="fade">
                                      <p:cBhvr>
                                        <p:cTn id="66" dur="100"/>
                                        <p:tgtEl>
                                          <p:spTgt spid="40"/>
                                        </p:tgtEl>
                                      </p:cBhvr>
                                    </p:animEffect>
                                  </p:childTnLst>
                                </p:cTn>
                              </p:par>
                              <p:par>
                                <p:cTn id="67" presetID="10" presetClass="entr" presetSubtype="0" fill="hold" grpId="0" nodeType="withEffect">
                                  <p:stCondLst>
                                    <p:cond delay="1700"/>
                                  </p:stCondLst>
                                  <p:iterate type="lt">
                                    <p:tmPct val="50000"/>
                                  </p:iterate>
                                  <p:childTnLst>
                                    <p:set>
                                      <p:cBhvr>
                                        <p:cTn id="68" dur="1" fill="hold">
                                          <p:stCondLst>
                                            <p:cond delay="0"/>
                                          </p:stCondLst>
                                        </p:cTn>
                                        <p:tgtEl>
                                          <p:spTgt spid="41"/>
                                        </p:tgtEl>
                                        <p:attrNameLst>
                                          <p:attrName>style.visibility</p:attrName>
                                        </p:attrNameLst>
                                      </p:cBhvr>
                                      <p:to>
                                        <p:strVal val="visible"/>
                                      </p:to>
                                    </p:set>
                                    <p:animEffect transition="in" filter="fade">
                                      <p:cBhvr>
                                        <p:cTn id="69" dur="20"/>
                                        <p:tgtEl>
                                          <p:spTgt spid="41"/>
                                        </p:tgtEl>
                                      </p:cBhvr>
                                    </p:animEffect>
                                  </p:childTnLst>
                                </p:cTn>
                              </p:par>
                              <p:par>
                                <p:cTn id="70" presetID="2" presetClass="entr" presetSubtype="4" decel="100000" fill="hold" nodeType="withEffect">
                                  <p:stCondLst>
                                    <p:cond delay="570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500" fill="hold"/>
                                        <p:tgtEl>
                                          <p:spTgt spid="7"/>
                                        </p:tgtEl>
                                        <p:attrNameLst>
                                          <p:attrName>ppt_x</p:attrName>
                                        </p:attrNameLst>
                                      </p:cBhvr>
                                      <p:tavLst>
                                        <p:tav tm="0">
                                          <p:val>
                                            <p:strVal val="#ppt_x"/>
                                          </p:val>
                                        </p:tav>
                                        <p:tav tm="100000">
                                          <p:val>
                                            <p:strVal val="#ppt_x"/>
                                          </p:val>
                                        </p:tav>
                                      </p:tavLst>
                                    </p:anim>
                                    <p:anim calcmode="lin" valueType="num">
                                      <p:cBhvr additive="base">
                                        <p:cTn id="73" dur="500" fill="hold"/>
                                        <p:tgtEl>
                                          <p:spTgt spid="7"/>
                                        </p:tgtEl>
                                        <p:attrNameLst>
                                          <p:attrName>ppt_y</p:attrName>
                                        </p:attrNameLst>
                                      </p:cBhvr>
                                      <p:tavLst>
                                        <p:tav tm="0">
                                          <p:val>
                                            <p:strVal val="1+#ppt_h/2"/>
                                          </p:val>
                                        </p:tav>
                                        <p:tav tm="100000">
                                          <p:val>
                                            <p:strVal val="#ppt_y"/>
                                          </p:val>
                                        </p:tav>
                                      </p:tavLst>
                                    </p:anim>
                                  </p:childTnLst>
                                </p:cTn>
                              </p:par>
                              <p:par>
                                <p:cTn id="74" presetID="2" presetClass="exit" presetSubtype="8" accel="100000" fill="hold" nodeType="withEffect">
                                  <p:stCondLst>
                                    <p:cond delay="6200"/>
                                  </p:stCondLst>
                                  <p:childTnLst>
                                    <p:anim calcmode="lin" valueType="num">
                                      <p:cBhvr additive="base">
                                        <p:cTn id="75" dur="500"/>
                                        <p:tgtEl>
                                          <p:spTgt spid="7"/>
                                        </p:tgtEl>
                                        <p:attrNameLst>
                                          <p:attrName>ppt_x</p:attrName>
                                        </p:attrNameLst>
                                      </p:cBhvr>
                                      <p:tavLst>
                                        <p:tav tm="0">
                                          <p:val>
                                            <p:strVal val="ppt_x"/>
                                          </p:val>
                                        </p:tav>
                                        <p:tav tm="100000">
                                          <p:val>
                                            <p:strVal val="0-ppt_w/2"/>
                                          </p:val>
                                        </p:tav>
                                      </p:tavLst>
                                    </p:anim>
                                    <p:anim calcmode="lin" valueType="num">
                                      <p:cBhvr additive="base">
                                        <p:cTn id="76" dur="500"/>
                                        <p:tgtEl>
                                          <p:spTgt spid="7"/>
                                        </p:tgtEl>
                                        <p:attrNameLst>
                                          <p:attrName>ppt_y</p:attrName>
                                        </p:attrNameLst>
                                      </p:cBhvr>
                                      <p:tavLst>
                                        <p:tav tm="0">
                                          <p:val>
                                            <p:strVal val="ppt_y"/>
                                          </p:val>
                                        </p:tav>
                                        <p:tav tm="100000">
                                          <p:val>
                                            <p:strVal val="ppt_y"/>
                                          </p:val>
                                        </p:tav>
                                      </p:tavLst>
                                    </p:anim>
                                    <p:set>
                                      <p:cBhvr>
                                        <p:cTn id="77" dur="1" fill="hold">
                                          <p:stCondLst>
                                            <p:cond delay="499"/>
                                          </p:stCondLst>
                                        </p:cTn>
                                        <p:tgtEl>
                                          <p:spTgt spid="7"/>
                                        </p:tgtEl>
                                        <p:attrNameLst>
                                          <p:attrName>style.visibility</p:attrName>
                                        </p:attrNameLst>
                                      </p:cBhvr>
                                      <p:to>
                                        <p:strVal val="hidden"/>
                                      </p:to>
                                    </p:set>
                                  </p:childTnLst>
                                </p:cTn>
                              </p:par>
                              <p:par>
                                <p:cTn id="78" presetID="2" presetClass="exit" presetSubtype="8" accel="100000" fill="hold" nodeType="withEffect">
                                  <p:stCondLst>
                                    <p:cond delay="6200"/>
                                  </p:stCondLst>
                                  <p:childTnLst>
                                    <p:anim calcmode="lin" valueType="num">
                                      <p:cBhvr additive="base">
                                        <p:cTn id="79" dur="500"/>
                                        <p:tgtEl>
                                          <p:spTgt spid="14"/>
                                        </p:tgtEl>
                                        <p:attrNameLst>
                                          <p:attrName>ppt_x</p:attrName>
                                        </p:attrNameLst>
                                      </p:cBhvr>
                                      <p:tavLst>
                                        <p:tav tm="0">
                                          <p:val>
                                            <p:strVal val="ppt_x"/>
                                          </p:val>
                                        </p:tav>
                                        <p:tav tm="100000">
                                          <p:val>
                                            <p:strVal val="0-ppt_w/2"/>
                                          </p:val>
                                        </p:tav>
                                      </p:tavLst>
                                    </p:anim>
                                    <p:anim calcmode="lin" valueType="num">
                                      <p:cBhvr additive="base">
                                        <p:cTn id="80" dur="500"/>
                                        <p:tgtEl>
                                          <p:spTgt spid="14"/>
                                        </p:tgtEl>
                                        <p:attrNameLst>
                                          <p:attrName>ppt_y</p:attrName>
                                        </p:attrNameLst>
                                      </p:cBhvr>
                                      <p:tavLst>
                                        <p:tav tm="0">
                                          <p:val>
                                            <p:strVal val="ppt_y"/>
                                          </p:val>
                                        </p:tav>
                                        <p:tav tm="100000">
                                          <p:val>
                                            <p:strVal val="ppt_y"/>
                                          </p:val>
                                        </p:tav>
                                      </p:tavLst>
                                    </p:anim>
                                    <p:set>
                                      <p:cBhvr>
                                        <p:cTn id="81" dur="1" fill="hold">
                                          <p:stCondLst>
                                            <p:cond delay="499"/>
                                          </p:stCondLst>
                                        </p:cTn>
                                        <p:tgtEl>
                                          <p:spTgt spid="14"/>
                                        </p:tgtEl>
                                        <p:attrNameLst>
                                          <p:attrName>style.visibility</p:attrName>
                                        </p:attrNameLst>
                                      </p:cBhvr>
                                      <p:to>
                                        <p:strVal val="hidden"/>
                                      </p:to>
                                    </p:set>
                                  </p:childTnLst>
                                </p:cTn>
                              </p:par>
                              <p:par>
                                <p:cTn id="82" presetID="2" presetClass="exit" presetSubtype="8" accel="100000" fill="hold" nodeType="withEffect">
                                  <p:stCondLst>
                                    <p:cond delay="6200"/>
                                  </p:stCondLst>
                                  <p:childTnLst>
                                    <p:anim calcmode="lin" valueType="num">
                                      <p:cBhvr additive="base">
                                        <p:cTn id="83" dur="500"/>
                                        <p:tgtEl>
                                          <p:spTgt spid="16"/>
                                        </p:tgtEl>
                                        <p:attrNameLst>
                                          <p:attrName>ppt_x</p:attrName>
                                        </p:attrNameLst>
                                      </p:cBhvr>
                                      <p:tavLst>
                                        <p:tav tm="0">
                                          <p:val>
                                            <p:strVal val="ppt_x"/>
                                          </p:val>
                                        </p:tav>
                                        <p:tav tm="100000">
                                          <p:val>
                                            <p:strVal val="0-ppt_w/2"/>
                                          </p:val>
                                        </p:tav>
                                      </p:tavLst>
                                    </p:anim>
                                    <p:anim calcmode="lin" valueType="num">
                                      <p:cBhvr additive="base">
                                        <p:cTn id="84" dur="500"/>
                                        <p:tgtEl>
                                          <p:spTgt spid="16"/>
                                        </p:tgtEl>
                                        <p:attrNameLst>
                                          <p:attrName>ppt_y</p:attrName>
                                        </p:attrNameLst>
                                      </p:cBhvr>
                                      <p:tavLst>
                                        <p:tav tm="0">
                                          <p:val>
                                            <p:strVal val="ppt_y"/>
                                          </p:val>
                                        </p:tav>
                                        <p:tav tm="100000">
                                          <p:val>
                                            <p:strVal val="ppt_y"/>
                                          </p:val>
                                        </p:tav>
                                      </p:tavLst>
                                    </p:anim>
                                    <p:set>
                                      <p:cBhvr>
                                        <p:cTn id="85" dur="1" fill="hold">
                                          <p:stCondLst>
                                            <p:cond delay="499"/>
                                          </p:stCondLst>
                                        </p:cTn>
                                        <p:tgtEl>
                                          <p:spTgt spid="16"/>
                                        </p:tgtEl>
                                        <p:attrNameLst>
                                          <p:attrName>style.visibility</p:attrName>
                                        </p:attrNameLst>
                                      </p:cBhvr>
                                      <p:to>
                                        <p:strVal val="hidden"/>
                                      </p:to>
                                    </p:set>
                                  </p:childTnLst>
                                </p:cTn>
                              </p:par>
                              <p:par>
                                <p:cTn id="86" presetID="2" presetClass="exit" presetSubtype="8" accel="100000" fill="hold" nodeType="withEffect">
                                  <p:stCondLst>
                                    <p:cond delay="6200"/>
                                  </p:stCondLst>
                                  <p:childTnLst>
                                    <p:anim calcmode="lin" valueType="num">
                                      <p:cBhvr additive="base">
                                        <p:cTn id="87" dur="500"/>
                                        <p:tgtEl>
                                          <p:spTgt spid="18"/>
                                        </p:tgtEl>
                                        <p:attrNameLst>
                                          <p:attrName>ppt_x</p:attrName>
                                        </p:attrNameLst>
                                      </p:cBhvr>
                                      <p:tavLst>
                                        <p:tav tm="0">
                                          <p:val>
                                            <p:strVal val="ppt_x"/>
                                          </p:val>
                                        </p:tav>
                                        <p:tav tm="100000">
                                          <p:val>
                                            <p:strVal val="0-ppt_w/2"/>
                                          </p:val>
                                        </p:tav>
                                      </p:tavLst>
                                    </p:anim>
                                    <p:anim calcmode="lin" valueType="num">
                                      <p:cBhvr additive="base">
                                        <p:cTn id="88" dur="500"/>
                                        <p:tgtEl>
                                          <p:spTgt spid="18"/>
                                        </p:tgtEl>
                                        <p:attrNameLst>
                                          <p:attrName>ppt_y</p:attrName>
                                        </p:attrNameLst>
                                      </p:cBhvr>
                                      <p:tavLst>
                                        <p:tav tm="0">
                                          <p:val>
                                            <p:strVal val="ppt_y"/>
                                          </p:val>
                                        </p:tav>
                                        <p:tav tm="100000">
                                          <p:val>
                                            <p:strVal val="ppt_y"/>
                                          </p:val>
                                        </p:tav>
                                      </p:tavLst>
                                    </p:anim>
                                    <p:set>
                                      <p:cBhvr>
                                        <p:cTn id="89" dur="1" fill="hold">
                                          <p:stCondLst>
                                            <p:cond delay="499"/>
                                          </p:stCondLst>
                                        </p:cTn>
                                        <p:tgtEl>
                                          <p:spTgt spid="18"/>
                                        </p:tgtEl>
                                        <p:attrNameLst>
                                          <p:attrName>style.visibility</p:attrName>
                                        </p:attrNameLst>
                                      </p:cBhvr>
                                      <p:to>
                                        <p:strVal val="hidden"/>
                                      </p:to>
                                    </p:set>
                                  </p:childTnLst>
                                </p:cTn>
                              </p:par>
                              <p:par>
                                <p:cTn id="90" presetID="2" presetClass="exit" presetSubtype="8" accel="100000" fill="hold" nodeType="withEffect">
                                  <p:stCondLst>
                                    <p:cond delay="6200"/>
                                  </p:stCondLst>
                                  <p:childTnLst>
                                    <p:anim calcmode="lin" valueType="num">
                                      <p:cBhvr additive="base">
                                        <p:cTn id="91" dur="500"/>
                                        <p:tgtEl>
                                          <p:spTgt spid="19"/>
                                        </p:tgtEl>
                                        <p:attrNameLst>
                                          <p:attrName>ppt_x</p:attrName>
                                        </p:attrNameLst>
                                      </p:cBhvr>
                                      <p:tavLst>
                                        <p:tav tm="0">
                                          <p:val>
                                            <p:strVal val="ppt_x"/>
                                          </p:val>
                                        </p:tav>
                                        <p:tav tm="100000">
                                          <p:val>
                                            <p:strVal val="0-ppt_w/2"/>
                                          </p:val>
                                        </p:tav>
                                      </p:tavLst>
                                    </p:anim>
                                    <p:anim calcmode="lin" valueType="num">
                                      <p:cBhvr additive="base">
                                        <p:cTn id="92" dur="500"/>
                                        <p:tgtEl>
                                          <p:spTgt spid="19"/>
                                        </p:tgtEl>
                                        <p:attrNameLst>
                                          <p:attrName>ppt_y</p:attrName>
                                        </p:attrNameLst>
                                      </p:cBhvr>
                                      <p:tavLst>
                                        <p:tav tm="0">
                                          <p:val>
                                            <p:strVal val="ppt_y"/>
                                          </p:val>
                                        </p:tav>
                                        <p:tav tm="100000">
                                          <p:val>
                                            <p:strVal val="ppt_y"/>
                                          </p:val>
                                        </p:tav>
                                      </p:tavLst>
                                    </p:anim>
                                    <p:set>
                                      <p:cBhvr>
                                        <p:cTn id="93" dur="1" fill="hold">
                                          <p:stCondLst>
                                            <p:cond delay="499"/>
                                          </p:stCondLst>
                                        </p:cTn>
                                        <p:tgtEl>
                                          <p:spTgt spid="19"/>
                                        </p:tgtEl>
                                        <p:attrNameLst>
                                          <p:attrName>style.visibility</p:attrName>
                                        </p:attrNameLst>
                                      </p:cBhvr>
                                      <p:to>
                                        <p:strVal val="hidden"/>
                                      </p:to>
                                    </p:set>
                                  </p:childTnLst>
                                </p:cTn>
                              </p:par>
                              <p:par>
                                <p:cTn id="94" presetID="2" presetClass="exit" presetSubtype="8" accel="100000" fill="hold" nodeType="withEffect">
                                  <p:stCondLst>
                                    <p:cond delay="6200"/>
                                  </p:stCondLst>
                                  <p:childTnLst>
                                    <p:anim calcmode="lin" valueType="num">
                                      <p:cBhvr additive="base">
                                        <p:cTn id="95" dur="500"/>
                                        <p:tgtEl>
                                          <p:spTgt spid="20"/>
                                        </p:tgtEl>
                                        <p:attrNameLst>
                                          <p:attrName>ppt_x</p:attrName>
                                        </p:attrNameLst>
                                      </p:cBhvr>
                                      <p:tavLst>
                                        <p:tav tm="0">
                                          <p:val>
                                            <p:strVal val="ppt_x"/>
                                          </p:val>
                                        </p:tav>
                                        <p:tav tm="100000">
                                          <p:val>
                                            <p:strVal val="0-ppt_w/2"/>
                                          </p:val>
                                        </p:tav>
                                      </p:tavLst>
                                    </p:anim>
                                    <p:anim calcmode="lin" valueType="num">
                                      <p:cBhvr additive="base">
                                        <p:cTn id="96" dur="500"/>
                                        <p:tgtEl>
                                          <p:spTgt spid="20"/>
                                        </p:tgtEl>
                                        <p:attrNameLst>
                                          <p:attrName>ppt_y</p:attrName>
                                        </p:attrNameLst>
                                      </p:cBhvr>
                                      <p:tavLst>
                                        <p:tav tm="0">
                                          <p:val>
                                            <p:strVal val="ppt_y"/>
                                          </p:val>
                                        </p:tav>
                                        <p:tav tm="100000">
                                          <p:val>
                                            <p:strVal val="ppt_y"/>
                                          </p:val>
                                        </p:tav>
                                      </p:tavLst>
                                    </p:anim>
                                    <p:set>
                                      <p:cBhvr>
                                        <p:cTn id="97" dur="1" fill="hold">
                                          <p:stCondLst>
                                            <p:cond delay="499"/>
                                          </p:stCondLst>
                                        </p:cTn>
                                        <p:tgtEl>
                                          <p:spTgt spid="20"/>
                                        </p:tgtEl>
                                        <p:attrNameLst>
                                          <p:attrName>style.visibility</p:attrName>
                                        </p:attrNameLst>
                                      </p:cBhvr>
                                      <p:to>
                                        <p:strVal val="hidden"/>
                                      </p:to>
                                    </p:set>
                                  </p:childTnLst>
                                </p:cTn>
                              </p:par>
                              <p:par>
                                <p:cTn id="98" presetID="2" presetClass="exit" presetSubtype="8" accel="100000" fill="hold" nodeType="withEffect">
                                  <p:stCondLst>
                                    <p:cond delay="6200"/>
                                  </p:stCondLst>
                                  <p:childTnLst>
                                    <p:anim calcmode="lin" valueType="num">
                                      <p:cBhvr additive="base">
                                        <p:cTn id="99" dur="500"/>
                                        <p:tgtEl>
                                          <p:spTgt spid="21"/>
                                        </p:tgtEl>
                                        <p:attrNameLst>
                                          <p:attrName>ppt_x</p:attrName>
                                        </p:attrNameLst>
                                      </p:cBhvr>
                                      <p:tavLst>
                                        <p:tav tm="0">
                                          <p:val>
                                            <p:strVal val="ppt_x"/>
                                          </p:val>
                                        </p:tav>
                                        <p:tav tm="100000">
                                          <p:val>
                                            <p:strVal val="0-ppt_w/2"/>
                                          </p:val>
                                        </p:tav>
                                      </p:tavLst>
                                    </p:anim>
                                    <p:anim calcmode="lin" valueType="num">
                                      <p:cBhvr additive="base">
                                        <p:cTn id="100" dur="500"/>
                                        <p:tgtEl>
                                          <p:spTgt spid="21"/>
                                        </p:tgtEl>
                                        <p:attrNameLst>
                                          <p:attrName>ppt_y</p:attrName>
                                        </p:attrNameLst>
                                      </p:cBhvr>
                                      <p:tavLst>
                                        <p:tav tm="0">
                                          <p:val>
                                            <p:strVal val="ppt_y"/>
                                          </p:val>
                                        </p:tav>
                                        <p:tav tm="100000">
                                          <p:val>
                                            <p:strVal val="ppt_y"/>
                                          </p:val>
                                        </p:tav>
                                      </p:tavLst>
                                    </p:anim>
                                    <p:set>
                                      <p:cBhvr>
                                        <p:cTn id="101" dur="1" fill="hold">
                                          <p:stCondLst>
                                            <p:cond delay="499"/>
                                          </p:stCondLst>
                                        </p:cTn>
                                        <p:tgtEl>
                                          <p:spTgt spid="21"/>
                                        </p:tgtEl>
                                        <p:attrNameLst>
                                          <p:attrName>style.visibility</p:attrName>
                                        </p:attrNameLst>
                                      </p:cBhvr>
                                      <p:to>
                                        <p:strVal val="hidden"/>
                                      </p:to>
                                    </p:set>
                                  </p:childTnLst>
                                </p:cTn>
                              </p:par>
                              <p:par>
                                <p:cTn id="102" presetID="53" presetClass="exit" presetSubtype="32" fill="hold" nodeType="withEffect">
                                  <p:stCondLst>
                                    <p:cond delay="6200"/>
                                  </p:stCondLst>
                                  <p:childTnLst>
                                    <p:anim calcmode="lin" valueType="num">
                                      <p:cBhvr>
                                        <p:cTn id="103" dur="100"/>
                                        <p:tgtEl>
                                          <p:spTgt spid="22"/>
                                        </p:tgtEl>
                                        <p:attrNameLst>
                                          <p:attrName>ppt_w</p:attrName>
                                        </p:attrNameLst>
                                      </p:cBhvr>
                                      <p:tavLst>
                                        <p:tav tm="0">
                                          <p:val>
                                            <p:strVal val="ppt_w"/>
                                          </p:val>
                                        </p:tav>
                                        <p:tav tm="100000">
                                          <p:val>
                                            <p:fltVal val="0"/>
                                          </p:val>
                                        </p:tav>
                                      </p:tavLst>
                                    </p:anim>
                                    <p:anim calcmode="lin" valueType="num">
                                      <p:cBhvr>
                                        <p:cTn id="104" dur="100"/>
                                        <p:tgtEl>
                                          <p:spTgt spid="22"/>
                                        </p:tgtEl>
                                        <p:attrNameLst>
                                          <p:attrName>ppt_h</p:attrName>
                                        </p:attrNameLst>
                                      </p:cBhvr>
                                      <p:tavLst>
                                        <p:tav tm="0">
                                          <p:val>
                                            <p:strVal val="ppt_h"/>
                                          </p:val>
                                        </p:tav>
                                        <p:tav tm="100000">
                                          <p:val>
                                            <p:fltVal val="0"/>
                                          </p:val>
                                        </p:tav>
                                      </p:tavLst>
                                    </p:anim>
                                    <p:animEffect transition="out" filter="fade">
                                      <p:cBhvr>
                                        <p:cTn id="105" dur="100"/>
                                        <p:tgtEl>
                                          <p:spTgt spid="22"/>
                                        </p:tgtEl>
                                      </p:cBhvr>
                                    </p:animEffect>
                                    <p:set>
                                      <p:cBhvr>
                                        <p:cTn id="106" dur="1" fill="hold">
                                          <p:stCondLst>
                                            <p:cond delay="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7" repeatCount="indefinite" fill="hold" display="0">
                  <p:stCondLst>
                    <p:cond delay="indefinite"/>
                  </p:stCondLst>
                  <p:endCondLst>
                    <p:cond evt="onStopAudio" delay="0">
                      <p:tgtEl>
                        <p:sldTgt/>
                      </p:tgtEl>
                    </p:cond>
                  </p:endCondLst>
                </p:cTn>
                <p:tgtEl>
                  <p:spTgt spid="2"/>
                </p:tgtEl>
              </p:cMediaNode>
            </p:audio>
          </p:childTnLst>
        </p:cTn>
      </p:par>
    </p:tnLst>
    <p:bldLst>
      <p:bldP spid="39" grpId="0"/>
      <p:bldP spid="40" grpId="0"/>
      <p:bldP spid="4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313362" y="2276872"/>
            <a:ext cx="1198880" cy="891540"/>
          </a:xfrm>
          <a:prstGeom prst="rect">
            <a:avLst/>
          </a:prstGeom>
          <a:noFill/>
        </p:spPr>
        <p:txBody>
          <a:bodyPr wrap="none" rtlCol="0">
            <a:spAutoFit/>
          </a:bodyPr>
          <a:lstStyle/>
          <a:p>
            <a:pPr algn="ctr"/>
            <a:r>
              <a:rPr lang="zh-CN" altLang="en-US"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特点</a:t>
            </a:r>
            <a:endParaRPr lang="en-US" altLang="zh-CN"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Features</a:t>
            </a:r>
            <a:endPar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24" name="AutoShape 24"/>
          <p:cNvSpPr>
            <a:spLocks noChangeArrowheads="1"/>
          </p:cNvSpPr>
          <p:nvPr/>
        </p:nvSpPr>
        <p:spPr bwMode="auto">
          <a:xfrm>
            <a:off x="3689836" y="1772816"/>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01</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古典密码</a:t>
            </a:r>
            <a:endParaRPr lang="zh-CN" altLang="en-US" dirty="0"/>
          </a:p>
        </p:txBody>
      </p:sp>
      <p:sp>
        <p:nvSpPr>
          <p:cNvPr id="25" name="AutoShape 24"/>
          <p:cNvSpPr>
            <a:spLocks noChangeArrowheads="1"/>
          </p:cNvSpPr>
          <p:nvPr/>
        </p:nvSpPr>
        <p:spPr bwMode="auto">
          <a:xfrm>
            <a:off x="3885350" y="1930542"/>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02</a:t>
            </a:r>
            <a:endParaRPr lang="en-US" altLang="zh-CN" sz="4000" i="1"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常用编码</a:t>
            </a:r>
            <a:endParaRPr lang="zh-CN" altLang="en-US" dirty="0">
              <a:solidFill>
                <a:prstClr val="white"/>
              </a:solidFill>
              <a:latin typeface="微软雅黑" panose="020B0503020204020204" pitchFamily="34" charset="-122"/>
              <a:ea typeface="微软雅黑" panose="020B0503020204020204" pitchFamily="34" charset="-122"/>
            </a:endParaRPr>
          </a:p>
          <a:p>
            <a:pPr lvl="0" algn="ctr"/>
            <a:r>
              <a:rPr lang="zh-CN" altLang="en-US" dirty="0">
                <a:solidFill>
                  <a:prstClr val="white"/>
                </a:solidFill>
                <a:latin typeface="Pirulen" panose="02000807050000020004" pitchFamily="2" charset="0"/>
              </a:rPr>
              <a:t>附加功能</a:t>
            </a:r>
            <a:endParaRPr lang="zh-CN" altLang="en-US" dirty="0">
              <a:solidFill>
                <a:prstClr val="white"/>
              </a:solidFill>
              <a:latin typeface="Pirulen" panose="02000807050000020004" pitchFamily="2" charset="0"/>
            </a:endParaRPr>
          </a:p>
        </p:txBody>
      </p:sp>
      <p:sp>
        <p:nvSpPr>
          <p:cNvPr id="26" name="AutoShape 24"/>
          <p:cNvSpPr>
            <a:spLocks noChangeArrowheads="1"/>
          </p:cNvSpPr>
          <p:nvPr/>
        </p:nvSpPr>
        <p:spPr bwMode="auto">
          <a:xfrm>
            <a:off x="4066454" y="2072913"/>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03</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可视化</a:t>
            </a:r>
            <a:endParaRPr lang="zh-CN" altLang="en-US" dirty="0">
              <a:solidFill>
                <a:prstClr val="black"/>
              </a:solidFill>
            </a:endParaRPr>
          </a:p>
        </p:txBody>
      </p:sp>
      <p:sp>
        <p:nvSpPr>
          <p:cNvPr id="27" name="AutoShape 24"/>
          <p:cNvSpPr>
            <a:spLocks noChangeArrowheads="1"/>
          </p:cNvSpPr>
          <p:nvPr/>
        </p:nvSpPr>
        <p:spPr bwMode="auto">
          <a:xfrm>
            <a:off x="4408334" y="2207189"/>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04</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智能分析</a:t>
            </a: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2173" y="28658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0832"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4859"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3201">
        <p14:pan dir="r"/>
      </p:transition>
    </mc:Choice>
    <mc:Fallback>
      <p:transition spd="slow" advClick="0" advTm="32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6"/>
                                        </p:tgtEl>
                                        <p:attrNameLst>
                                          <p:attrName>ppt_x</p:attrName>
                                        </p:attrNameLst>
                                      </p:cBhvr>
                                      <p:tavLst>
                                        <p:tav tm="0">
                                          <p:val>
                                            <p:strVal val="ppt_x"/>
                                          </p:val>
                                        </p:tav>
                                        <p:tav tm="100000">
                                          <p:val>
                                            <p:strVal val="1+ppt_w/2"/>
                                          </p:val>
                                        </p:tav>
                                      </p:tavLst>
                                    </p:anim>
                                    <p:anim calcmode="lin" valueType="num">
                                      <p:cBhvr additive="base">
                                        <p:cTn id="53" dur="500"/>
                                        <p:tgtEl>
                                          <p:spTgt spid="26"/>
                                        </p:tgtEl>
                                        <p:attrNameLst>
                                          <p:attrName>ppt_y</p:attrName>
                                        </p:attrNameLst>
                                      </p:cBhvr>
                                      <p:tavLst>
                                        <p:tav tm="0">
                                          <p:val>
                                            <p:strVal val="ppt_y"/>
                                          </p:val>
                                        </p:tav>
                                        <p:tav tm="100000">
                                          <p:val>
                                            <p:strVal val="ppt_y"/>
                                          </p:val>
                                        </p:tav>
                                      </p:tavLst>
                                    </p:anim>
                                    <p:set>
                                      <p:cBhvr>
                                        <p:cTn id="5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bldLvl="0" animBg="1"/>
      <p:bldP spid="26" grpId="0" bldLvl="0" animBg="1"/>
      <p:bldP spid="26" grpId="1" bldLvl="0" animBg="1"/>
      <p:bldP spid="2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8" name="AutoShape 24"/>
          <p:cNvSpPr>
            <a:spLocks noChangeArrowheads="1"/>
          </p:cNvSpPr>
          <p:nvPr/>
        </p:nvSpPr>
        <p:spPr bwMode="auto">
          <a:xfrm>
            <a:off x="-1984204" y="308381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03</a:t>
            </a:r>
            <a:endParaRPr lang="en-US" altLang="zh-CN" sz="4000" i="1" dirty="0">
              <a:solidFill>
                <a:prstClr val="white"/>
              </a:solidFill>
              <a:latin typeface="Pirulen" panose="02000807050000020004" pitchFamily="2" charset="0"/>
            </a:endParaRPr>
          </a:p>
          <a:p>
            <a:pPr lvl="0" algn="ctr"/>
            <a:r>
              <a:rPr lang="zh-CN" altLang="en-US" dirty="0">
                <a:solidFill>
                  <a:prstClr val="white"/>
                </a:solidFill>
                <a:latin typeface="Pirulen" panose="02000807050000020004" pitchFamily="2" charset="0"/>
              </a:rPr>
              <a:t>可视化</a:t>
            </a:r>
            <a:endParaRPr lang="zh-CN" altLang="en-US" dirty="0">
              <a:solidFill>
                <a:prstClr val="white"/>
              </a:solidFill>
              <a:latin typeface="Pirulen" panose="02000807050000020004" pitchFamily="2" charset="0"/>
            </a:endParaRPr>
          </a:p>
        </p:txBody>
      </p:sp>
      <p:sp>
        <p:nvSpPr>
          <p:cNvPr id="26" name="TextBox 186"/>
          <p:cNvSpPr txBox="1"/>
          <p:nvPr/>
        </p:nvSpPr>
        <p:spPr>
          <a:xfrm flipH="1">
            <a:off x="5385048" y="476672"/>
            <a:ext cx="4273773" cy="48514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kumimoji="0" lang="zh-CN" altLang="en-US" sz="32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pitchFamily="18" charset="0"/>
              </a:rPr>
              <a:t>可视化</a:t>
            </a:r>
            <a:endParaRPr kumimoji="0" lang="zh-CN" altLang="en-US" sz="32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pitchFamily="18" charset="0"/>
            </a:endParaRPr>
          </a:p>
        </p:txBody>
      </p:sp>
      <p:pic>
        <p:nvPicPr>
          <p:cNvPr id="3" name="图片 2" descr="NFJPU`O(O$@X_HRR%0C{)IL"/>
          <p:cNvPicPr>
            <a:picLocks noChangeAspect="1"/>
          </p:cNvPicPr>
          <p:nvPr/>
        </p:nvPicPr>
        <p:blipFill>
          <a:blip r:embed="rId1"/>
          <a:stretch>
            <a:fillRect/>
          </a:stretch>
        </p:blipFill>
        <p:spPr>
          <a:xfrm>
            <a:off x="4008120" y="1559560"/>
            <a:ext cx="4173220" cy="3551555"/>
          </a:xfrm>
          <a:prstGeom prst="rect">
            <a:avLst/>
          </a:prstGeom>
        </p:spPr>
      </p:pic>
      <p:pic>
        <p:nvPicPr>
          <p:cNvPr id="5" name="图片 4" descr="5Q@Z((Z_)L_(XO5RN1LYO]V"/>
          <p:cNvPicPr>
            <a:picLocks noChangeAspect="1"/>
          </p:cNvPicPr>
          <p:nvPr/>
        </p:nvPicPr>
        <p:blipFill>
          <a:blip r:embed="rId2"/>
          <a:stretch>
            <a:fillRect/>
          </a:stretch>
        </p:blipFill>
        <p:spPr>
          <a:xfrm>
            <a:off x="1280795" y="962025"/>
            <a:ext cx="1708150" cy="1581150"/>
          </a:xfrm>
          <a:prstGeom prst="rect">
            <a:avLst/>
          </a:prstGeom>
        </p:spPr>
      </p:pic>
      <p:pic>
        <p:nvPicPr>
          <p:cNvPr id="6" name="图片 5" descr="Q]0PI0D_OJW}2DDD5D2H$NF"/>
          <p:cNvPicPr>
            <a:picLocks noChangeAspect="1"/>
          </p:cNvPicPr>
          <p:nvPr/>
        </p:nvPicPr>
        <p:blipFill>
          <a:blip r:embed="rId3"/>
          <a:stretch>
            <a:fillRect/>
          </a:stretch>
        </p:blipFill>
        <p:spPr>
          <a:xfrm>
            <a:off x="1280795" y="2543175"/>
            <a:ext cx="1708150" cy="1583690"/>
          </a:xfrm>
          <a:prstGeom prst="rect">
            <a:avLst/>
          </a:prstGeom>
        </p:spPr>
      </p:pic>
      <p:pic>
        <p:nvPicPr>
          <p:cNvPr id="7" name="图片 6" descr="`0%UA~PN80{%%67G$WSPWW6"/>
          <p:cNvPicPr>
            <a:picLocks noChangeAspect="1"/>
          </p:cNvPicPr>
          <p:nvPr/>
        </p:nvPicPr>
        <p:blipFill>
          <a:blip r:embed="rId4"/>
          <a:stretch>
            <a:fillRect/>
          </a:stretch>
        </p:blipFill>
        <p:spPr>
          <a:xfrm>
            <a:off x="1280795" y="4126865"/>
            <a:ext cx="1733550" cy="1647825"/>
          </a:xfrm>
          <a:prstGeom prst="rect">
            <a:avLst/>
          </a:prstGeom>
        </p:spPr>
      </p:pic>
      <p:pic>
        <p:nvPicPr>
          <p:cNvPr id="8" name="图片 7" descr="}GRO72D4M%I6OZ{5M}0YUQR"/>
          <p:cNvPicPr>
            <a:picLocks noChangeAspect="1"/>
          </p:cNvPicPr>
          <p:nvPr/>
        </p:nvPicPr>
        <p:blipFill>
          <a:blip r:embed="rId5"/>
          <a:stretch>
            <a:fillRect/>
          </a:stretch>
        </p:blipFill>
        <p:spPr>
          <a:xfrm>
            <a:off x="9092565" y="962025"/>
            <a:ext cx="1562100" cy="1581150"/>
          </a:xfrm>
          <a:prstGeom prst="rect">
            <a:avLst/>
          </a:prstGeom>
        </p:spPr>
      </p:pic>
      <p:pic>
        <p:nvPicPr>
          <p:cNvPr id="9" name="图片 8" descr=")}N}K43$XS9AGCCSS[8K2`1"/>
          <p:cNvPicPr>
            <a:picLocks noChangeAspect="1"/>
          </p:cNvPicPr>
          <p:nvPr/>
        </p:nvPicPr>
        <p:blipFill>
          <a:blip r:embed="rId6"/>
          <a:stretch>
            <a:fillRect/>
          </a:stretch>
        </p:blipFill>
        <p:spPr>
          <a:xfrm>
            <a:off x="9092565" y="2543175"/>
            <a:ext cx="1562100" cy="1583055"/>
          </a:xfrm>
          <a:prstGeom prst="rect">
            <a:avLst/>
          </a:prstGeom>
        </p:spPr>
      </p:pic>
      <p:pic>
        <p:nvPicPr>
          <p:cNvPr id="10" name="图片 9" descr="O3GTAD9)W~9%YD]4LX3GW2U"/>
          <p:cNvPicPr>
            <a:picLocks noChangeAspect="1"/>
          </p:cNvPicPr>
          <p:nvPr/>
        </p:nvPicPr>
        <p:blipFill>
          <a:blip r:embed="rId7"/>
          <a:stretch>
            <a:fillRect/>
          </a:stretch>
        </p:blipFill>
        <p:spPr>
          <a:xfrm>
            <a:off x="9092565" y="4126865"/>
            <a:ext cx="1562100" cy="164846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300" advTm="4836">
        <p14:pan/>
      </p:transition>
    </mc:Choice>
    <mc:Fallback>
      <p:transition spd="slow" advTm="4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decel="100000" fill="hold" grpId="0" nodeType="afterEffect">
                                  <p:stCondLst>
                                    <p:cond delay="0"/>
                                  </p:stCondLst>
                                  <p:childTnLst>
                                    <p:animMotion origin="layout" path="M 0 0 L 0.125 0 C 0.181 0 0.25 -0.069 0.25 -0.125 L 0.25 -0.25 E" pathEditMode="relative" ptsTypes="">
                                      <p:cBhvr>
                                        <p:cTn id="6" dur="500" fill="hold"/>
                                        <p:tgtEl>
                                          <p:spTgt spid="18"/>
                                        </p:tgtEl>
                                        <p:attrNameLst>
                                          <p:attrName>ppt_x</p:attrName>
                                          <p:attrName>ppt_y</p:attrName>
                                        </p:attrNameLst>
                                      </p:cBhvr>
                                    </p:animMotion>
                                  </p:childTnLst>
                                </p:cTn>
                              </p:par>
                              <p:par>
                                <p:cTn id="7" presetID="10" presetClass="exit" presetSubtype="0" fill="hold" grpId="1" nodeType="withEffect">
                                  <p:stCondLst>
                                    <p:cond delay="0"/>
                                  </p:stCondLst>
                                  <p:childTnLst>
                                    <p:animEffect transition="out" filter="fade">
                                      <p:cBhvr>
                                        <p:cTn id="8" dur="300"/>
                                        <p:tgtEl>
                                          <p:spTgt spid="18"/>
                                        </p:tgtEl>
                                      </p:cBhvr>
                                    </p:animEffect>
                                    <p:set>
                                      <p:cBhvr>
                                        <p:cTn id="9" dur="1" fill="hold">
                                          <p:stCondLst>
                                            <p:cond delay="299"/>
                                          </p:stCondLst>
                                        </p:cTn>
                                        <p:tgtEl>
                                          <p:spTgt spid="18"/>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26"/>
                                        </p:tgtEl>
                                        <p:attrNameLst>
                                          <p:attrName>style.visibility</p:attrName>
                                        </p:attrNameLst>
                                      </p:cBhvr>
                                      <p:to>
                                        <p:strVal val="visible"/>
                                      </p:to>
                                    </p:set>
                                    <p:animEffect transition="in" filter="fade">
                                      <p:cBhvr>
                                        <p:cTn id="13"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26" name="TextBox 186"/>
          <p:cNvSpPr txBox="1"/>
          <p:nvPr/>
        </p:nvSpPr>
        <p:spPr>
          <a:xfrm flipH="1">
            <a:off x="5485378" y="476672"/>
            <a:ext cx="4273773" cy="48514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kumimoji="0" lang="zh-CN" altLang="en-US" sz="32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pitchFamily="18" charset="0"/>
              </a:rPr>
              <a:t>可视化</a:t>
            </a:r>
            <a:endParaRPr kumimoji="0" lang="zh-CN" altLang="en-US" sz="32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pitchFamily="18" charset="0"/>
            </a:endParaRPr>
          </a:p>
        </p:txBody>
      </p:sp>
      <p:pic>
        <p:nvPicPr>
          <p:cNvPr id="2" name="图片 1" descr="98B{LKCN%3Z~_R9SP69PGEJ"/>
          <p:cNvPicPr>
            <a:picLocks noChangeAspect="1"/>
          </p:cNvPicPr>
          <p:nvPr/>
        </p:nvPicPr>
        <p:blipFill>
          <a:blip r:embed="rId1"/>
          <a:stretch>
            <a:fillRect/>
          </a:stretch>
        </p:blipFill>
        <p:spPr>
          <a:xfrm>
            <a:off x="173990" y="962025"/>
            <a:ext cx="4086225" cy="2684780"/>
          </a:xfrm>
          <a:prstGeom prst="rect">
            <a:avLst/>
          </a:prstGeom>
        </p:spPr>
      </p:pic>
      <p:pic>
        <p:nvPicPr>
          <p:cNvPr id="3" name="图片 2" descr="G6@4R(IO){1WB`K3PGCWB}4"/>
          <p:cNvPicPr>
            <a:picLocks noChangeAspect="1"/>
          </p:cNvPicPr>
          <p:nvPr/>
        </p:nvPicPr>
        <p:blipFill>
          <a:blip r:embed="rId2"/>
          <a:stretch>
            <a:fillRect/>
          </a:stretch>
        </p:blipFill>
        <p:spPr>
          <a:xfrm>
            <a:off x="173990" y="3646805"/>
            <a:ext cx="4086225" cy="2917825"/>
          </a:xfrm>
          <a:prstGeom prst="rect">
            <a:avLst/>
          </a:prstGeom>
        </p:spPr>
      </p:pic>
      <p:sp>
        <p:nvSpPr>
          <p:cNvPr id="7" name="文本框 6"/>
          <p:cNvSpPr txBox="1"/>
          <p:nvPr/>
        </p:nvSpPr>
        <p:spPr>
          <a:xfrm>
            <a:off x="4921250" y="1247140"/>
            <a:ext cx="6530975" cy="460375"/>
          </a:xfrm>
          <a:prstGeom prst="rect">
            <a:avLst/>
          </a:prstGeom>
          <a:noFill/>
        </p:spPr>
        <p:txBody>
          <a:bodyPr wrap="square" rtlCol="0" anchor="ctr">
            <a:spAutoFit/>
          </a:bodyPr>
          <a:p>
            <a:r>
              <a:rPr lang="zh-CN" altLang="en-US" sz="2400" smtClean="0">
                <a:solidFill>
                  <a:schemeClr val="bg1"/>
                </a:solidFill>
                <a:latin typeface="微软雅黑" panose="020B0503020204020204" pitchFamily="34" charset="-122"/>
                <a:ea typeface="微软雅黑" panose="020B0503020204020204" pitchFamily="34" charset="-122"/>
              </a:rPr>
              <a:t>http://echarts.baidu.com/index.html</a:t>
            </a:r>
            <a:endParaRPr lang="zh-CN" altLang="en-US" sz="2400" smtClean="0">
              <a:solidFill>
                <a:schemeClr val="bg1"/>
              </a:solidFill>
              <a:latin typeface="微软雅黑" panose="020B0503020204020204" pitchFamily="34" charset="-122"/>
              <a:ea typeface="微软雅黑" panose="020B0503020204020204" pitchFamily="34" charset="-122"/>
            </a:endParaRPr>
          </a:p>
        </p:txBody>
      </p:sp>
      <p:pic>
        <p:nvPicPr>
          <p:cNvPr id="8" name="图片 7" descr="7O2EAG844{DYSC54A]E@G]C"/>
          <p:cNvPicPr>
            <a:picLocks noChangeAspect="1"/>
          </p:cNvPicPr>
          <p:nvPr/>
        </p:nvPicPr>
        <p:blipFill>
          <a:blip r:embed="rId3"/>
          <a:stretch>
            <a:fillRect/>
          </a:stretch>
        </p:blipFill>
        <p:spPr>
          <a:xfrm>
            <a:off x="10758805" y="-27940"/>
            <a:ext cx="1476375" cy="6898640"/>
          </a:xfrm>
          <a:prstGeom prst="rect">
            <a:avLst/>
          </a:prstGeom>
        </p:spPr>
      </p:pic>
      <p:sp>
        <p:nvSpPr>
          <p:cNvPr id="10" name="文本框 9"/>
          <p:cNvSpPr txBox="1"/>
          <p:nvPr/>
        </p:nvSpPr>
        <p:spPr>
          <a:xfrm>
            <a:off x="4635500" y="1919605"/>
            <a:ext cx="5972175" cy="768350"/>
          </a:xfrm>
          <a:prstGeom prst="rect">
            <a:avLst/>
          </a:prstGeom>
          <a:noFill/>
        </p:spPr>
        <p:txBody>
          <a:bodyPr wrap="square" rtlCol="0" anchor="ctr">
            <a:spAutoFit/>
          </a:bodyPr>
          <a:p>
            <a:r>
              <a:rPr lang="zh-CN" altLang="en-US" sz="2000" smtClean="0">
                <a:solidFill>
                  <a:schemeClr val="bg1"/>
                </a:solidFill>
                <a:latin typeface="微软雅黑" panose="020B0503020204020204" pitchFamily="34" charset="-122"/>
                <a:ea typeface="微软雅黑" panose="020B0503020204020204" pitchFamily="34" charset="-122"/>
              </a:rPr>
              <a:t>WebEngine + Echarts.js + json文件读写 </a:t>
            </a:r>
            <a:r>
              <a:rPr lang="en-US" altLang="zh-CN" sz="2000" smtClean="0">
                <a:solidFill>
                  <a:schemeClr val="bg1"/>
                </a:solidFill>
                <a:latin typeface="微软雅黑" panose="020B0503020204020204" pitchFamily="34" charset="-122"/>
                <a:ea typeface="微软雅黑" panose="020B0503020204020204" pitchFamily="34" charset="-122"/>
              </a:rPr>
              <a:t>+jQuery </a:t>
            </a:r>
            <a:r>
              <a:rPr lang="zh-CN" altLang="en-US" sz="2000" smtClean="0">
                <a:solidFill>
                  <a:schemeClr val="bg1"/>
                </a:solidFill>
                <a:latin typeface="微软雅黑" panose="020B0503020204020204" pitchFamily="34" charset="-122"/>
                <a:ea typeface="微软雅黑" panose="020B0503020204020204" pitchFamily="34" charset="-122"/>
              </a:rPr>
              <a:t>=</a:t>
            </a:r>
            <a:r>
              <a:rPr lang="zh-CN" altLang="en-US" sz="2400" smtClean="0">
                <a:solidFill>
                  <a:schemeClr val="bg1"/>
                </a:solidFill>
                <a:latin typeface="微软雅黑" panose="020B0503020204020204" pitchFamily="34" charset="-122"/>
                <a:ea typeface="微软雅黑" panose="020B0503020204020204" pitchFamily="34" charset="-122"/>
              </a:rPr>
              <a:t> </a:t>
            </a:r>
            <a:endParaRPr lang="zh-CN" altLang="en-US" sz="2400" smtClean="0">
              <a:solidFill>
                <a:schemeClr val="bg1"/>
              </a:solidFill>
              <a:latin typeface="微软雅黑" panose="020B0503020204020204" pitchFamily="34" charset="-122"/>
              <a:ea typeface="微软雅黑" panose="020B0503020204020204" pitchFamily="34" charset="-122"/>
            </a:endParaRPr>
          </a:p>
        </p:txBody>
      </p:sp>
      <p:pic>
        <p:nvPicPr>
          <p:cNvPr id="11" name="图片 10" descr="GDCXY)USH62SL%EYS@7G9_I"/>
          <p:cNvPicPr>
            <a:picLocks noChangeAspect="1"/>
          </p:cNvPicPr>
          <p:nvPr/>
        </p:nvPicPr>
        <p:blipFill>
          <a:blip r:embed="rId4"/>
          <a:stretch>
            <a:fillRect/>
          </a:stretch>
        </p:blipFill>
        <p:spPr>
          <a:xfrm>
            <a:off x="5123180" y="2374900"/>
            <a:ext cx="4713605" cy="426148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300" advTm="5194">
        <p14:pan/>
      </p:transition>
    </mc:Choice>
    <mc:Fallback>
      <p:transition spd="slow" advTm="51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313362" y="2276872"/>
            <a:ext cx="1198880" cy="891540"/>
          </a:xfrm>
          <a:prstGeom prst="rect">
            <a:avLst/>
          </a:prstGeom>
          <a:noFill/>
        </p:spPr>
        <p:txBody>
          <a:bodyPr wrap="none" rtlCol="0">
            <a:spAutoFit/>
          </a:bodyPr>
          <a:lstStyle/>
          <a:p>
            <a:pPr algn="ctr"/>
            <a:r>
              <a:rPr lang="zh-CN" altLang="en-US"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特点</a:t>
            </a:r>
            <a:endParaRPr lang="en-US" altLang="zh-CN"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Features</a:t>
            </a:r>
            <a:endPar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24" name="AutoShape 24"/>
          <p:cNvSpPr>
            <a:spLocks noChangeArrowheads="1"/>
          </p:cNvSpPr>
          <p:nvPr/>
        </p:nvSpPr>
        <p:spPr bwMode="auto">
          <a:xfrm>
            <a:off x="3349263" y="174054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01</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古典密码</a:t>
            </a:r>
            <a:endParaRPr lang="zh-CN" altLang="en-US" dirty="0"/>
          </a:p>
        </p:txBody>
      </p:sp>
      <p:sp>
        <p:nvSpPr>
          <p:cNvPr id="25" name="AutoShape 24"/>
          <p:cNvSpPr>
            <a:spLocks noChangeArrowheads="1"/>
          </p:cNvSpPr>
          <p:nvPr/>
        </p:nvSpPr>
        <p:spPr bwMode="auto">
          <a:xfrm>
            <a:off x="3551430" y="1934498"/>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02</a:t>
            </a:r>
            <a:endParaRPr lang="en-US" altLang="zh-CN" sz="4000" i="1"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常用编码</a:t>
            </a:r>
            <a:endParaRPr lang="zh-CN" altLang="en-US" dirty="0">
              <a:solidFill>
                <a:prstClr val="white"/>
              </a:solidFill>
              <a:latin typeface="微软雅黑" panose="020B0503020204020204" pitchFamily="34" charset="-122"/>
              <a:ea typeface="微软雅黑" panose="020B0503020204020204" pitchFamily="34" charset="-122"/>
            </a:endParaRPr>
          </a:p>
          <a:p>
            <a:pPr lvl="0" algn="ctr"/>
            <a:r>
              <a:rPr lang="zh-CN" altLang="en-US" dirty="0">
                <a:solidFill>
                  <a:prstClr val="white"/>
                </a:solidFill>
                <a:latin typeface="微软雅黑" panose="020B0503020204020204" pitchFamily="34" charset="-122"/>
                <a:ea typeface="微软雅黑" panose="020B0503020204020204" pitchFamily="34" charset="-122"/>
              </a:rPr>
              <a:t>附加功能</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6" name="AutoShape 24"/>
          <p:cNvSpPr>
            <a:spLocks noChangeArrowheads="1"/>
          </p:cNvSpPr>
          <p:nvPr/>
        </p:nvSpPr>
        <p:spPr bwMode="auto">
          <a:xfrm>
            <a:off x="3723190" y="2107811"/>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03</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可视化</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7" name="AutoShape 24"/>
          <p:cNvSpPr>
            <a:spLocks noChangeArrowheads="1"/>
          </p:cNvSpPr>
          <p:nvPr/>
        </p:nvSpPr>
        <p:spPr bwMode="auto">
          <a:xfrm>
            <a:off x="4056109" y="2276939"/>
            <a:ext cx="1685869" cy="2121956"/>
          </a:xfrm>
          <a:prstGeom prst="flowChartPunchedCard">
            <a:avLst/>
          </a:pr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04</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自动识别</a:t>
            </a: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0753" y="290393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9622" y="3862497"/>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3257">
        <p14:pan dir="r"/>
      </p:transition>
    </mc:Choice>
    <mc:Fallback>
      <p:transition spd="slow" advClick="0" advTm="32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1"/>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2"/>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3"/>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4"/>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5"/>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6"/>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0 0 L 0.25 0 E" pathEditMode="relative" ptsTypes="">
                                      <p:cBhvr>
                                        <p:cTn id="26" dur="500" fill="hold"/>
                                        <p:tgtEl>
                                          <p:spTgt spid="3075"/>
                                        </p:tgtEl>
                                        <p:attrNameLst>
                                          <p:attrName>ppt_x</p:attrName>
                                          <p:attrName>ppt_y</p:attrName>
                                        </p:attrNameLst>
                                      </p:cBhvr>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1.66667E-6 -3.33333E-6 L 0.47278 0.12176 " pathEditMode="relative" rAng="0" ptsTypes="AA">
                                      <p:cBhvr>
                                        <p:cTn id="36" dur="1000" fill="hold"/>
                                        <p:tgtEl>
                                          <p:spTgt spid="27"/>
                                        </p:tgtEl>
                                        <p:attrNameLst>
                                          <p:attrName>ppt_x</p:attrName>
                                          <p:attrName>ppt_y</p:attrName>
                                        </p:attrNameLst>
                                      </p:cBhvr>
                                      <p:rCtr x="23633" y="6088"/>
                                    </p:animMotion>
                                  </p:childTnLst>
                                </p:cTn>
                              </p:par>
                              <p:par>
                                <p:cTn id="37" presetID="42" presetClass="path" presetSubtype="0" accel="50000" decel="50000" fill="hold" grpId="0" nodeType="withEffect">
                                  <p:stCondLst>
                                    <p:cond delay="600"/>
                                  </p:stCondLst>
                                  <p:childTnLst>
                                    <p:animMotion origin="layout" path="M -6.25E-7 -3.33333E-6 L 0.31836 0.14676 " pathEditMode="relative" rAng="0" ptsTypes="AA">
                                      <p:cBhvr>
                                        <p:cTn id="38" dur="1000" fill="hold"/>
                                        <p:tgtEl>
                                          <p:spTgt spid="26"/>
                                        </p:tgtEl>
                                        <p:attrNameLst>
                                          <p:attrName>ppt_x</p:attrName>
                                          <p:attrName>ppt_y</p:attrName>
                                        </p:attrNameLst>
                                      </p:cBhvr>
                                      <p:rCtr x="15911" y="7338"/>
                                    </p:animMotion>
                                  </p:childTnLst>
                                </p:cTn>
                              </p:par>
                              <p:par>
                                <p:cTn id="39" presetID="42" presetClass="path" presetSubtype="0" accel="50000" decel="50000" fill="hold" grpId="0" nodeType="withEffect">
                                  <p:stCondLst>
                                    <p:cond delay="600"/>
                                  </p:stCondLst>
                                  <p:childTnLst>
                                    <p:animMotion origin="layout" path="M -2.70833E-6 -3.33333E-6 L 0.15834 0.17176 " pathEditMode="relative" rAng="0" ptsTypes="AA">
                                      <p:cBhvr>
                                        <p:cTn id="40" dur="1000" fill="hold"/>
                                        <p:tgtEl>
                                          <p:spTgt spid="25"/>
                                        </p:tgtEl>
                                        <p:attrNameLst>
                                          <p:attrName>ppt_x</p:attrName>
                                          <p:attrName>ppt_y</p:attrName>
                                        </p:attrNameLst>
                                      </p:cBhvr>
                                      <p:rCtr x="7917"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2" fill="hold" nodeType="withEffect">
                                  <p:stCondLst>
                                    <p:cond delay="20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ppt_y"/>
                                          </p:val>
                                        </p:tav>
                                      </p:tavLst>
                                    </p:anim>
                                    <p:set>
                                      <p:cBhvr>
                                        <p:cTn id="50" dur="1" fill="hold">
                                          <p:stCondLst>
                                            <p:cond delay="499"/>
                                          </p:stCondLst>
                                        </p:cTn>
                                        <p:tgtEl>
                                          <p:spTgt spid="34"/>
                                        </p:tgtEl>
                                        <p:attrNameLst>
                                          <p:attrName>style.visibility</p:attrName>
                                        </p:attrNameLst>
                                      </p:cBhvr>
                                      <p:to>
                                        <p:strVal val="hidden"/>
                                      </p:to>
                                    </p:set>
                                  </p:childTnLst>
                                </p:cTn>
                              </p:par>
                              <p:par>
                                <p:cTn id="51" presetID="2" presetClass="exit" presetSubtype="2" fill="hold" grpId="1" nodeType="withEffect">
                                  <p:stCondLst>
                                    <p:cond delay="2000"/>
                                  </p:stCondLst>
                                  <p:childTnLst>
                                    <p:anim calcmode="lin" valueType="num">
                                      <p:cBhvr additive="base">
                                        <p:cTn id="52" dur="500"/>
                                        <p:tgtEl>
                                          <p:spTgt spid="27"/>
                                        </p:tgtEl>
                                        <p:attrNameLst>
                                          <p:attrName>ppt_x</p:attrName>
                                        </p:attrNameLst>
                                      </p:cBhvr>
                                      <p:tavLst>
                                        <p:tav tm="0">
                                          <p:val>
                                            <p:strVal val="ppt_x"/>
                                          </p:val>
                                        </p:tav>
                                        <p:tav tm="100000">
                                          <p:val>
                                            <p:strVal val="1+ppt_w/2"/>
                                          </p:val>
                                        </p:tav>
                                      </p:tavLst>
                                    </p:anim>
                                    <p:anim calcmode="lin" valueType="num">
                                      <p:cBhvr additive="base">
                                        <p:cTn id="53" dur="500"/>
                                        <p:tgtEl>
                                          <p:spTgt spid="27"/>
                                        </p:tgtEl>
                                        <p:attrNameLst>
                                          <p:attrName>ppt_y</p:attrName>
                                        </p:attrNameLst>
                                      </p:cBhvr>
                                      <p:tavLst>
                                        <p:tav tm="0">
                                          <p:val>
                                            <p:strVal val="ppt_y"/>
                                          </p:val>
                                        </p:tav>
                                        <p:tav tm="100000">
                                          <p:val>
                                            <p:strVal val="ppt_y"/>
                                          </p:val>
                                        </p:tav>
                                      </p:tavLst>
                                    </p:anim>
                                    <p:set>
                                      <p:cBhvr>
                                        <p:cTn id="5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bldLvl="0" animBg="1"/>
      <p:bldP spid="26" grpId="0" bldLvl="0" animBg="1"/>
      <p:bldP spid="27" grpId="0" bldLvl="0" animBg="1"/>
      <p:bldP spid="27" grpId="1"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01" name="Freeform 125"/>
          <p:cNvSpPr/>
          <p:nvPr/>
        </p:nvSpPr>
        <p:spPr bwMode="auto">
          <a:xfrm>
            <a:off x="5918139" y="1621359"/>
            <a:ext cx="1513776" cy="1193792"/>
          </a:xfrm>
          <a:custGeom>
            <a:avLst/>
            <a:gdLst>
              <a:gd name="T0" fmla="*/ 37 w 52"/>
              <a:gd name="T1" fmla="*/ 12 h 41"/>
              <a:gd name="T2" fmla="*/ 35 w 52"/>
              <a:gd name="T3" fmla="*/ 0 h 41"/>
              <a:gd name="T4" fmla="*/ 24 w 52"/>
              <a:gd name="T5" fmla="*/ 6 h 41"/>
              <a:gd name="T6" fmla="*/ 6 w 52"/>
              <a:gd name="T7" fmla="*/ 3 h 41"/>
              <a:gd name="T8" fmla="*/ 0 w 52"/>
              <a:gd name="T9" fmla="*/ 3 h 41"/>
              <a:gd name="T10" fmla="*/ 2 w 52"/>
              <a:gd name="T11" fmla="*/ 28 h 41"/>
              <a:gd name="T12" fmla="*/ 6 w 52"/>
              <a:gd name="T13" fmla="*/ 28 h 41"/>
              <a:gd name="T14" fmla="*/ 32 w 52"/>
              <a:gd name="T15" fmla="*/ 41 h 41"/>
              <a:gd name="T16" fmla="*/ 52 w 52"/>
              <a:gd name="T17" fmla="*/ 25 h 41"/>
              <a:gd name="T18" fmla="*/ 37 w 52"/>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1">
                <a:moveTo>
                  <a:pt x="37" y="12"/>
                </a:moveTo>
                <a:cubicBezTo>
                  <a:pt x="35" y="0"/>
                  <a:pt x="35" y="0"/>
                  <a:pt x="35" y="0"/>
                </a:cubicBezTo>
                <a:cubicBezTo>
                  <a:pt x="24" y="6"/>
                  <a:pt x="24" y="6"/>
                  <a:pt x="24" y="6"/>
                </a:cubicBezTo>
                <a:cubicBezTo>
                  <a:pt x="18" y="4"/>
                  <a:pt x="12" y="3"/>
                  <a:pt x="6" y="3"/>
                </a:cubicBezTo>
                <a:cubicBezTo>
                  <a:pt x="4" y="3"/>
                  <a:pt x="2" y="3"/>
                  <a:pt x="0" y="3"/>
                </a:cubicBezTo>
                <a:cubicBezTo>
                  <a:pt x="2" y="28"/>
                  <a:pt x="2" y="28"/>
                  <a:pt x="2" y="28"/>
                </a:cubicBezTo>
                <a:cubicBezTo>
                  <a:pt x="3" y="28"/>
                  <a:pt x="4" y="28"/>
                  <a:pt x="6" y="28"/>
                </a:cubicBezTo>
                <a:cubicBezTo>
                  <a:pt x="16" y="28"/>
                  <a:pt x="26" y="33"/>
                  <a:pt x="32" y="41"/>
                </a:cubicBezTo>
                <a:cubicBezTo>
                  <a:pt x="52" y="25"/>
                  <a:pt x="52" y="25"/>
                  <a:pt x="52" y="25"/>
                </a:cubicBezTo>
                <a:cubicBezTo>
                  <a:pt x="47" y="20"/>
                  <a:pt x="43" y="16"/>
                  <a:pt x="37" y="12"/>
                </a:cubicBezTo>
                <a:close/>
              </a:path>
            </a:pathLst>
          </a:custGeom>
          <a:solidFill>
            <a:srgbClr val="41A0DA"/>
          </a:solidFill>
          <a:ln>
            <a:noFill/>
          </a:ln>
        </p:spPr>
        <p:txBody>
          <a:bodyPr vert="horz" wrap="square" lIns="91440" tIns="45720" rIns="91440" bIns="45720" numCol="1" anchor="t" anchorCtr="0" compatLnSpc="1"/>
          <a:p>
            <a:endParaRPr lang="zh-CN" altLang="en-US"/>
          </a:p>
        </p:txBody>
      </p:sp>
      <p:sp>
        <p:nvSpPr>
          <p:cNvPr id="5202" name="Freeform 126"/>
          <p:cNvSpPr/>
          <p:nvPr/>
        </p:nvSpPr>
        <p:spPr bwMode="auto">
          <a:xfrm>
            <a:off x="4713387" y="1655304"/>
            <a:ext cx="1255323" cy="1132252"/>
          </a:xfrm>
          <a:custGeom>
            <a:avLst/>
            <a:gdLst>
              <a:gd name="T0" fmla="*/ 41 w 43"/>
              <a:gd name="T1" fmla="*/ 2 h 39"/>
              <a:gd name="T2" fmla="*/ 25 w 43"/>
              <a:gd name="T3" fmla="*/ 6 h 39"/>
              <a:gd name="T4" fmla="*/ 14 w 43"/>
              <a:gd name="T5" fmla="*/ 0 h 39"/>
              <a:gd name="T6" fmla="*/ 12 w 43"/>
              <a:gd name="T7" fmla="*/ 13 h 39"/>
              <a:gd name="T8" fmla="*/ 0 w 43"/>
              <a:gd name="T9" fmla="*/ 24 h 39"/>
              <a:gd name="T10" fmla="*/ 20 w 43"/>
              <a:gd name="T11" fmla="*/ 39 h 39"/>
              <a:gd name="T12" fmla="*/ 43 w 43"/>
              <a:gd name="T13" fmla="*/ 27 h 39"/>
              <a:gd name="T14" fmla="*/ 41 w 43"/>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9">
                <a:moveTo>
                  <a:pt x="41" y="2"/>
                </a:moveTo>
                <a:cubicBezTo>
                  <a:pt x="35" y="2"/>
                  <a:pt x="30" y="4"/>
                  <a:pt x="25" y="6"/>
                </a:cubicBezTo>
                <a:cubicBezTo>
                  <a:pt x="14" y="0"/>
                  <a:pt x="14" y="0"/>
                  <a:pt x="14" y="0"/>
                </a:cubicBezTo>
                <a:cubicBezTo>
                  <a:pt x="12" y="13"/>
                  <a:pt x="12" y="13"/>
                  <a:pt x="12" y="13"/>
                </a:cubicBezTo>
                <a:cubicBezTo>
                  <a:pt x="8" y="16"/>
                  <a:pt x="4" y="20"/>
                  <a:pt x="0" y="24"/>
                </a:cubicBezTo>
                <a:cubicBezTo>
                  <a:pt x="20" y="39"/>
                  <a:pt x="20" y="39"/>
                  <a:pt x="20" y="39"/>
                </a:cubicBezTo>
                <a:cubicBezTo>
                  <a:pt x="25" y="32"/>
                  <a:pt x="34" y="28"/>
                  <a:pt x="43" y="27"/>
                </a:cubicBezTo>
                <a:lnTo>
                  <a:pt x="41" y="2"/>
                </a:lnTo>
                <a:close/>
              </a:path>
            </a:pathLst>
          </a:custGeom>
          <a:solidFill>
            <a:srgbClr val="41A0DA">
              <a:alpha val="60000"/>
            </a:srgbClr>
          </a:solidFill>
          <a:ln>
            <a:noFill/>
          </a:ln>
        </p:spPr>
        <p:txBody>
          <a:bodyPr vert="horz" wrap="square" lIns="91440" tIns="45720" rIns="91440" bIns="45720" numCol="1" anchor="t" anchorCtr="0" compatLnSpc="1"/>
          <a:p>
            <a:endParaRPr lang="zh-CN" altLang="en-US"/>
          </a:p>
        </p:txBody>
      </p:sp>
      <p:sp>
        <p:nvSpPr>
          <p:cNvPr id="5203" name="Freeform 127"/>
          <p:cNvSpPr/>
          <p:nvPr/>
        </p:nvSpPr>
        <p:spPr bwMode="auto">
          <a:xfrm>
            <a:off x="4098032" y="2356812"/>
            <a:ext cx="1193792" cy="1390705"/>
          </a:xfrm>
          <a:custGeom>
            <a:avLst/>
            <a:gdLst>
              <a:gd name="T0" fmla="*/ 41 w 41"/>
              <a:gd name="T1" fmla="*/ 15 h 48"/>
              <a:gd name="T2" fmla="*/ 21 w 41"/>
              <a:gd name="T3" fmla="*/ 0 h 48"/>
              <a:gd name="T4" fmla="*/ 12 w 41"/>
              <a:gd name="T5" fmla="*/ 16 h 48"/>
              <a:gd name="T6" fmla="*/ 0 w 41"/>
              <a:gd name="T7" fmla="*/ 21 h 48"/>
              <a:gd name="T8" fmla="*/ 9 w 41"/>
              <a:gd name="T9" fmla="*/ 30 h 48"/>
              <a:gd name="T10" fmla="*/ 9 w 41"/>
              <a:gd name="T11" fmla="*/ 37 h 48"/>
              <a:gd name="T12" fmla="*/ 10 w 41"/>
              <a:gd name="T13" fmla="*/ 48 h 48"/>
              <a:gd name="T14" fmla="*/ 34 w 41"/>
              <a:gd name="T15" fmla="*/ 43 h 48"/>
              <a:gd name="T16" fmla="*/ 33 w 41"/>
              <a:gd name="T17" fmla="*/ 37 h 48"/>
              <a:gd name="T18" fmla="*/ 41 w 41"/>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8">
                <a:moveTo>
                  <a:pt x="41" y="15"/>
                </a:moveTo>
                <a:cubicBezTo>
                  <a:pt x="21" y="0"/>
                  <a:pt x="21" y="0"/>
                  <a:pt x="21" y="0"/>
                </a:cubicBezTo>
                <a:cubicBezTo>
                  <a:pt x="18" y="5"/>
                  <a:pt x="15" y="10"/>
                  <a:pt x="12" y="16"/>
                </a:cubicBezTo>
                <a:cubicBezTo>
                  <a:pt x="0" y="21"/>
                  <a:pt x="0" y="21"/>
                  <a:pt x="0" y="21"/>
                </a:cubicBezTo>
                <a:cubicBezTo>
                  <a:pt x="9" y="30"/>
                  <a:pt x="9" y="30"/>
                  <a:pt x="9" y="30"/>
                </a:cubicBezTo>
                <a:cubicBezTo>
                  <a:pt x="9" y="32"/>
                  <a:pt x="9" y="34"/>
                  <a:pt x="9" y="37"/>
                </a:cubicBezTo>
                <a:cubicBezTo>
                  <a:pt x="9" y="40"/>
                  <a:pt x="9" y="44"/>
                  <a:pt x="10" y="48"/>
                </a:cubicBezTo>
                <a:cubicBezTo>
                  <a:pt x="34" y="43"/>
                  <a:pt x="34" y="43"/>
                  <a:pt x="34" y="43"/>
                </a:cubicBezTo>
                <a:cubicBezTo>
                  <a:pt x="34" y="41"/>
                  <a:pt x="33" y="39"/>
                  <a:pt x="33" y="37"/>
                </a:cubicBezTo>
                <a:cubicBezTo>
                  <a:pt x="33" y="29"/>
                  <a:pt x="36" y="21"/>
                  <a:pt x="41" y="15"/>
                </a:cubicBezTo>
                <a:close/>
              </a:path>
            </a:pathLst>
          </a:custGeom>
          <a:solidFill>
            <a:srgbClr val="41A0DA">
              <a:alpha val="40000"/>
            </a:srgbClr>
          </a:solidFill>
          <a:ln>
            <a:noFill/>
          </a:ln>
        </p:spPr>
        <p:txBody>
          <a:bodyPr vert="horz" wrap="square" lIns="91440" tIns="45720" rIns="91440" bIns="45720" numCol="1" anchor="t" anchorCtr="0" compatLnSpc="1"/>
          <a:p>
            <a:endParaRPr lang="zh-CN" altLang="en-US"/>
          </a:p>
        </p:txBody>
      </p:sp>
      <p:sp>
        <p:nvSpPr>
          <p:cNvPr id="5205" name="Freeform 129"/>
          <p:cNvSpPr/>
          <p:nvPr/>
        </p:nvSpPr>
        <p:spPr bwMode="auto">
          <a:xfrm>
            <a:off x="4883297" y="2352893"/>
            <a:ext cx="2904473" cy="2807548"/>
          </a:xfrm>
          <a:custGeom>
            <a:avLst/>
            <a:gdLst>
              <a:gd name="T0" fmla="*/ 87 w 100"/>
              <a:gd name="T1" fmla="*/ 74 h 96"/>
              <a:gd name="T2" fmla="*/ 100 w 100"/>
              <a:gd name="T3" fmla="*/ 37 h 96"/>
              <a:gd name="T4" fmla="*/ 88 w 100"/>
              <a:gd name="T5" fmla="*/ 0 h 96"/>
              <a:gd name="T6" fmla="*/ 68 w 100"/>
              <a:gd name="T7" fmla="*/ 15 h 96"/>
              <a:gd name="T8" fmla="*/ 76 w 100"/>
              <a:gd name="T9" fmla="*/ 37 h 96"/>
              <a:gd name="T10" fmla="*/ 42 w 100"/>
              <a:gd name="T11" fmla="*/ 71 h 96"/>
              <a:gd name="T12" fmla="*/ 18 w 100"/>
              <a:gd name="T13" fmla="*/ 61 h 96"/>
              <a:gd name="T14" fmla="*/ 0 w 100"/>
              <a:gd name="T15" fmla="*/ 79 h 96"/>
              <a:gd name="T16" fmla="*/ 42 w 100"/>
              <a:gd name="T17" fmla="*/ 96 h 96"/>
              <a:gd name="T18" fmla="*/ 76 w 100"/>
              <a:gd name="T19" fmla="*/ 84 h 96"/>
              <a:gd name="T20" fmla="*/ 89 w 100"/>
              <a:gd name="T21" fmla="*/ 87 h 96"/>
              <a:gd name="T22" fmla="*/ 87 w 100"/>
              <a:gd name="T23" fmla="*/ 74 h 96"/>
              <a:gd name="connsiteX0" fmla="*/ 8700 w 10000"/>
              <a:gd name="connsiteY0" fmla="*/ 7708 h 10000"/>
              <a:gd name="connsiteX1" fmla="*/ 10000 w 10000"/>
              <a:gd name="connsiteY1" fmla="*/ 3854 h 10000"/>
              <a:gd name="connsiteX2" fmla="*/ 8800 w 10000"/>
              <a:gd name="connsiteY2" fmla="*/ 0 h 10000"/>
              <a:gd name="connsiteX3" fmla="*/ 6800 w 10000"/>
              <a:gd name="connsiteY3" fmla="*/ 1563 h 10000"/>
              <a:gd name="connsiteX4" fmla="*/ 7600 w 10000"/>
              <a:gd name="connsiteY4" fmla="*/ 3854 h 10000"/>
              <a:gd name="connsiteX5" fmla="*/ 4200 w 10000"/>
              <a:gd name="connsiteY5" fmla="*/ 7396 h 10000"/>
              <a:gd name="connsiteX6" fmla="*/ 1800 w 10000"/>
              <a:gd name="connsiteY6" fmla="*/ 6354 h 10000"/>
              <a:gd name="connsiteX7" fmla="*/ 0 w 10000"/>
              <a:gd name="connsiteY7" fmla="*/ 8229 h 10000"/>
              <a:gd name="connsiteX8" fmla="*/ 4200 w 10000"/>
              <a:gd name="connsiteY8" fmla="*/ 10000 h 10000"/>
              <a:gd name="connsiteX9" fmla="*/ 7600 w 10000"/>
              <a:gd name="connsiteY9" fmla="*/ 8750 h 10000"/>
              <a:gd name="connsiteX10" fmla="*/ 8900 w 10000"/>
              <a:gd name="connsiteY10" fmla="*/ 9063 h 10000"/>
              <a:gd name="connsiteX11" fmla="*/ 8700 w 10000"/>
              <a:gd name="connsiteY11" fmla="*/ 7708 h 10000"/>
              <a:gd name="connsiteX0-1" fmla="*/ 8700 w 10000"/>
              <a:gd name="connsiteY0-2" fmla="*/ 7802 h 10094"/>
              <a:gd name="connsiteX1-3" fmla="*/ 10000 w 10000"/>
              <a:gd name="connsiteY1-4" fmla="*/ 3948 h 10094"/>
              <a:gd name="connsiteX2-5" fmla="*/ 8800 w 10000"/>
              <a:gd name="connsiteY2-6" fmla="*/ 0 h 10094"/>
              <a:gd name="connsiteX3-7" fmla="*/ 6800 w 10000"/>
              <a:gd name="connsiteY3-8" fmla="*/ 1657 h 10094"/>
              <a:gd name="connsiteX4-9" fmla="*/ 7600 w 10000"/>
              <a:gd name="connsiteY4-10" fmla="*/ 3948 h 10094"/>
              <a:gd name="connsiteX5-11" fmla="*/ 4200 w 10000"/>
              <a:gd name="connsiteY5-12" fmla="*/ 7490 h 10094"/>
              <a:gd name="connsiteX6-13" fmla="*/ 1800 w 10000"/>
              <a:gd name="connsiteY6-14" fmla="*/ 6448 h 10094"/>
              <a:gd name="connsiteX7-15" fmla="*/ 0 w 10000"/>
              <a:gd name="connsiteY7-16" fmla="*/ 8323 h 10094"/>
              <a:gd name="connsiteX8-17" fmla="*/ 4200 w 10000"/>
              <a:gd name="connsiteY8-18" fmla="*/ 10094 h 10094"/>
              <a:gd name="connsiteX9-19" fmla="*/ 7600 w 10000"/>
              <a:gd name="connsiteY9-20" fmla="*/ 8844 h 10094"/>
              <a:gd name="connsiteX10-21" fmla="*/ 8900 w 10000"/>
              <a:gd name="connsiteY10-22" fmla="*/ 9157 h 10094"/>
              <a:gd name="connsiteX11-23" fmla="*/ 8700 w 10000"/>
              <a:gd name="connsiteY11-24" fmla="*/ 7802 h 10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0000" h="10094">
                <a:moveTo>
                  <a:pt x="8700" y="7802"/>
                </a:moveTo>
                <a:cubicBezTo>
                  <a:pt x="9500" y="6761"/>
                  <a:pt x="9983" y="5248"/>
                  <a:pt x="10000" y="3948"/>
                </a:cubicBezTo>
                <a:cubicBezTo>
                  <a:pt x="10017" y="2648"/>
                  <a:pt x="9600" y="1042"/>
                  <a:pt x="8800" y="0"/>
                </a:cubicBezTo>
                <a:lnTo>
                  <a:pt x="6800" y="1657"/>
                </a:lnTo>
                <a:cubicBezTo>
                  <a:pt x="7300" y="2282"/>
                  <a:pt x="7600" y="3011"/>
                  <a:pt x="7600" y="3948"/>
                </a:cubicBezTo>
                <a:cubicBezTo>
                  <a:pt x="7600" y="5823"/>
                  <a:pt x="6000" y="7490"/>
                  <a:pt x="4200" y="7490"/>
                </a:cubicBezTo>
                <a:cubicBezTo>
                  <a:pt x="3200" y="7490"/>
                  <a:pt x="2400" y="7073"/>
                  <a:pt x="1800" y="6448"/>
                </a:cubicBezTo>
                <a:lnTo>
                  <a:pt x="0" y="8323"/>
                </a:lnTo>
                <a:cubicBezTo>
                  <a:pt x="1100" y="9365"/>
                  <a:pt x="2500" y="10094"/>
                  <a:pt x="4200" y="10094"/>
                </a:cubicBezTo>
                <a:cubicBezTo>
                  <a:pt x="5400" y="10094"/>
                  <a:pt x="6600" y="9573"/>
                  <a:pt x="7600" y="8844"/>
                </a:cubicBezTo>
                <a:lnTo>
                  <a:pt x="8900" y="9157"/>
                </a:lnTo>
                <a:cubicBezTo>
                  <a:pt x="8833" y="8705"/>
                  <a:pt x="8767" y="8254"/>
                  <a:pt x="8700" y="7802"/>
                </a:cubicBez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p>
            <a:endParaRPr lang="zh-CN" altLang="en-US" dirty="0"/>
          </a:p>
        </p:txBody>
      </p:sp>
      <p:sp>
        <p:nvSpPr>
          <p:cNvPr id="248" name="TextBox 247"/>
          <p:cNvSpPr txBox="1"/>
          <p:nvPr/>
        </p:nvSpPr>
        <p:spPr>
          <a:xfrm>
            <a:off x="5474667" y="2890391"/>
            <a:ext cx="1241078" cy="1077218"/>
          </a:xfrm>
          <a:prstGeom prst="rect">
            <a:avLst/>
          </a:prstGeom>
          <a:noFill/>
        </p:spPr>
        <p:txBody>
          <a:bodyPr wrap="square" rtlCol="0" anchor="ctr">
            <a:spAutoFit/>
          </a:bodyPr>
          <a:p>
            <a:pPr algn="ctr"/>
            <a:r>
              <a:rPr lang="zh-CN" altLang="en-US" sz="3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自动分析</a:t>
            </a:r>
            <a:endParaRPr lang="zh-CN" altLang="en-US" sz="3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249" name="TextBox 248"/>
          <p:cNvSpPr txBox="1"/>
          <p:nvPr/>
        </p:nvSpPr>
        <p:spPr>
          <a:xfrm>
            <a:off x="8034550" y="4380847"/>
            <a:ext cx="2160239" cy="625171"/>
          </a:xfrm>
          <a:prstGeom prst="rect">
            <a:avLst/>
          </a:prstGeom>
          <a:noFill/>
        </p:spPr>
        <p:txBody>
          <a:bodyPr wrap="square" rtlCol="0">
            <a:spAutoFit/>
          </a:bodyPr>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不同加密方式所得密文得一些差异和特征</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250" name="TextBox 249"/>
          <p:cNvSpPr txBox="1"/>
          <p:nvPr/>
        </p:nvSpPr>
        <p:spPr>
          <a:xfrm>
            <a:off x="7550974" y="1219653"/>
            <a:ext cx="3168352" cy="345094"/>
          </a:xfrm>
          <a:prstGeom prst="rect">
            <a:avLst/>
          </a:prstGeom>
          <a:noFill/>
        </p:spPr>
        <p:txBody>
          <a:bodyPr wrap="square" rtlCol="0">
            <a:spAutoFit/>
          </a:bodyPr>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正则匹配用于较模糊的初步识别</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251" name="TextBox 250"/>
          <p:cNvSpPr txBox="1"/>
          <p:nvPr/>
        </p:nvSpPr>
        <p:spPr>
          <a:xfrm>
            <a:off x="2308883" y="1164797"/>
            <a:ext cx="2619018" cy="345094"/>
          </a:xfrm>
          <a:prstGeom prst="rect">
            <a:avLst/>
          </a:prstGeom>
          <a:noFill/>
        </p:spPr>
        <p:txBody>
          <a:bodyPr wrap="square" rtlCol="0">
            <a:spAutoFit/>
          </a:bodyPr>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通过权重的分配来确定可能性</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252" name="TextBox 251"/>
          <p:cNvSpPr txBox="1"/>
          <p:nvPr/>
        </p:nvSpPr>
        <p:spPr>
          <a:xfrm>
            <a:off x="327778" y="2402067"/>
            <a:ext cx="3487385" cy="345094"/>
          </a:xfrm>
          <a:prstGeom prst="rect">
            <a:avLst/>
          </a:prstGeom>
          <a:noFill/>
        </p:spPr>
        <p:txBody>
          <a:bodyPr wrap="square" rtlCol="0">
            <a:spAutoFit/>
          </a:bodyPr>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依据得出的可能性将可能的结果排序输出</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5208" name="TextBox 5207"/>
          <p:cNvSpPr txBox="1"/>
          <p:nvPr/>
        </p:nvSpPr>
        <p:spPr>
          <a:xfrm>
            <a:off x="6559359" y="4365104"/>
            <a:ext cx="697627" cy="400110"/>
          </a:xfrm>
          <a:prstGeom prst="rect">
            <a:avLst/>
          </a:prstGeom>
          <a:noFill/>
        </p:spPr>
        <p:txBody>
          <a:bodyPr wrap="none" rtlCol="0" anchor="ctr">
            <a:spAutoFit/>
          </a:bodyPr>
          <a:p>
            <a:r>
              <a:rPr lang="zh-CN" altLang="en-US" sz="2000" dirty="0">
                <a:solidFill>
                  <a:srgbClr val="0070C0"/>
                </a:solidFill>
                <a:latin typeface="UKIJ Qolyazma" panose="02020603050405020304" pitchFamily="18" charset="0"/>
                <a:ea typeface="UKIJ Qolyazma" panose="02020603050405020304" pitchFamily="18" charset="0"/>
                <a:cs typeface="UKIJ Qolyazma" panose="02020603050405020304" pitchFamily="18" charset="0"/>
              </a:rPr>
              <a:t>特征</a:t>
            </a:r>
            <a:endParaRPr lang="zh-CN" altLang="en-US" sz="2000" dirty="0">
              <a:solidFill>
                <a:srgbClr val="0070C0"/>
              </a:solidFill>
              <a:latin typeface="UKIJ Qolyazma" panose="02020603050405020304" pitchFamily="18" charset="0"/>
              <a:ea typeface="微软雅黑" panose="020B0503020204020204" pitchFamily="34" charset="-122"/>
              <a:cs typeface="UKIJ Qolyazma" panose="02020603050405020304" pitchFamily="18" charset="0"/>
            </a:endParaRPr>
          </a:p>
        </p:txBody>
      </p:sp>
      <p:sp>
        <p:nvSpPr>
          <p:cNvPr id="255" name="TextBox 254"/>
          <p:cNvSpPr txBox="1"/>
          <p:nvPr/>
        </p:nvSpPr>
        <p:spPr>
          <a:xfrm>
            <a:off x="6301705" y="2054686"/>
            <a:ext cx="697627" cy="400110"/>
          </a:xfrm>
          <a:prstGeom prst="rect">
            <a:avLst/>
          </a:prstGeom>
          <a:noFill/>
        </p:spPr>
        <p:txBody>
          <a:bodyPr wrap="none" rtlCol="0" anchor="ctr">
            <a:spAutoFit/>
          </a:bodyPr>
          <a:p>
            <a:r>
              <a:rPr lang="zh-CN" altLang="en-US" sz="2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正则</a:t>
            </a:r>
            <a:endParaRPr lang="zh-CN" altLang="en-US" sz="2000" dirty="0">
              <a:solidFill>
                <a:schemeClr val="bg1"/>
              </a:solidFill>
              <a:latin typeface="UKIJ Qolyazma" panose="02020603050405020304" pitchFamily="18" charset="0"/>
              <a:ea typeface="微软雅黑" panose="020B0503020204020204" pitchFamily="34" charset="-122"/>
              <a:cs typeface="UKIJ Qolyazma" panose="02020603050405020304" pitchFamily="18" charset="0"/>
            </a:endParaRPr>
          </a:p>
        </p:txBody>
      </p:sp>
      <p:sp>
        <p:nvSpPr>
          <p:cNvPr id="256" name="TextBox 255"/>
          <p:cNvSpPr txBox="1"/>
          <p:nvPr/>
        </p:nvSpPr>
        <p:spPr>
          <a:xfrm>
            <a:off x="5112973" y="2092786"/>
            <a:ext cx="697627" cy="400110"/>
          </a:xfrm>
          <a:prstGeom prst="rect">
            <a:avLst/>
          </a:prstGeom>
          <a:noFill/>
        </p:spPr>
        <p:txBody>
          <a:bodyPr wrap="none" rtlCol="0" anchor="ctr">
            <a:spAutoFit/>
          </a:bodyPr>
          <a:p>
            <a:r>
              <a:rPr lang="zh-CN" altLang="en-US" sz="2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权重</a:t>
            </a:r>
            <a:endParaRPr lang="zh-CN" altLang="en-US" sz="2000" dirty="0">
              <a:solidFill>
                <a:schemeClr val="bg1"/>
              </a:solidFill>
              <a:latin typeface="UKIJ Qolyazma" panose="02020603050405020304" pitchFamily="18" charset="0"/>
              <a:ea typeface="微软雅黑" panose="020B0503020204020204" pitchFamily="34" charset="-122"/>
              <a:cs typeface="UKIJ Qolyazma" panose="02020603050405020304" pitchFamily="18" charset="0"/>
            </a:endParaRPr>
          </a:p>
        </p:txBody>
      </p:sp>
      <p:sp>
        <p:nvSpPr>
          <p:cNvPr id="257" name="TextBox 256"/>
          <p:cNvSpPr txBox="1"/>
          <p:nvPr/>
        </p:nvSpPr>
        <p:spPr>
          <a:xfrm>
            <a:off x="4458513" y="2830433"/>
            <a:ext cx="612668" cy="707886"/>
          </a:xfrm>
          <a:prstGeom prst="rect">
            <a:avLst/>
          </a:prstGeom>
          <a:noFill/>
        </p:spPr>
        <p:txBody>
          <a:bodyPr wrap="square" rtlCol="0" anchor="ctr">
            <a:spAutoFit/>
          </a:bodyPr>
          <a:p>
            <a:r>
              <a:rPr lang="zh-CN" altLang="en-US" sz="2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排序</a:t>
            </a:r>
            <a:endParaRPr lang="zh-CN" altLang="en-US" sz="2000" dirty="0">
              <a:solidFill>
                <a:schemeClr val="bg1"/>
              </a:solidFill>
              <a:latin typeface="UKIJ Qolyazma" panose="02020603050405020304" pitchFamily="18" charset="0"/>
              <a:ea typeface="微软雅黑" panose="020B0503020204020204" pitchFamily="34" charset="-122"/>
              <a:cs typeface="UKIJ Qolyazma" panose="02020603050405020304" pitchFamily="18" charset="0"/>
            </a:endParaRPr>
          </a:p>
        </p:txBody>
      </p:sp>
      <p:cxnSp>
        <p:nvCxnSpPr>
          <p:cNvPr id="259" name="直接连接符 258"/>
          <p:cNvCxnSpPr>
            <a:stCxn id="5205" idx="10"/>
          </p:cNvCxnSpPr>
          <p:nvPr/>
        </p:nvCxnSpPr>
        <p:spPr>
          <a:xfrm>
            <a:off x="7468278" y="4899824"/>
            <a:ext cx="602361" cy="21238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8070639" y="5112213"/>
            <a:ext cx="212902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flipV="1">
            <a:off x="6937027" y="1119538"/>
            <a:ext cx="566806" cy="50182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7503833" y="1119538"/>
            <a:ext cx="222479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5202" idx="2"/>
          </p:cNvCxnSpPr>
          <p:nvPr/>
        </p:nvCxnSpPr>
        <p:spPr>
          <a:xfrm flipH="1" flipV="1">
            <a:off x="4694928" y="1119539"/>
            <a:ext cx="427169" cy="53576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2617824" y="1119538"/>
            <a:ext cx="207710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a:stCxn id="5203" idx="3"/>
          </p:cNvCxnSpPr>
          <p:nvPr/>
        </p:nvCxnSpPr>
        <p:spPr>
          <a:xfrm flipH="1" flipV="1">
            <a:off x="3600353" y="2402070"/>
            <a:ext cx="497679" cy="563175"/>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1523248" y="2402068"/>
            <a:ext cx="2077105"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childTnLst>
                                    <p:set>
                                      <p:cBhvr>
                                        <p:cTn id="6" dur="1" fill="hold">
                                          <p:stCondLst>
                                            <p:cond delay="0"/>
                                          </p:stCondLst>
                                        </p:cTn>
                                        <p:tgtEl>
                                          <p:spTgt spid="5201"/>
                                        </p:tgtEl>
                                        <p:attrNameLst>
                                          <p:attrName>style.visibility</p:attrName>
                                        </p:attrNameLst>
                                      </p:cBhvr>
                                      <p:to>
                                        <p:strVal val="visible"/>
                                      </p:to>
                                    </p:set>
                                    <p:anim calcmode="lin" valueType="num">
                                      <p:cBhvr additive="base">
                                        <p:cTn id="7" dur="500" fill="hold"/>
                                        <p:tgtEl>
                                          <p:spTgt spid="5201"/>
                                        </p:tgtEl>
                                        <p:attrNameLst>
                                          <p:attrName>ppt_x</p:attrName>
                                        </p:attrNameLst>
                                      </p:cBhvr>
                                      <p:tavLst>
                                        <p:tav tm="0">
                                          <p:val>
                                            <p:strVal val="1+#ppt_w/2"/>
                                          </p:val>
                                        </p:tav>
                                        <p:tav tm="100000">
                                          <p:val>
                                            <p:strVal val="#ppt_x"/>
                                          </p:val>
                                        </p:tav>
                                      </p:tavLst>
                                    </p:anim>
                                    <p:anim calcmode="lin" valueType="num">
                                      <p:cBhvr additive="base">
                                        <p:cTn id="8" dur="500" fill="hold"/>
                                        <p:tgtEl>
                                          <p:spTgt spid="5201"/>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202"/>
                                        </p:tgtEl>
                                        <p:attrNameLst>
                                          <p:attrName>style.visibility</p:attrName>
                                        </p:attrNameLst>
                                      </p:cBhvr>
                                      <p:to>
                                        <p:strVal val="visible"/>
                                      </p:to>
                                    </p:set>
                                    <p:anim calcmode="lin" valueType="num">
                                      <p:cBhvr additive="base">
                                        <p:cTn id="11" dur="500" fill="hold"/>
                                        <p:tgtEl>
                                          <p:spTgt spid="5202"/>
                                        </p:tgtEl>
                                        <p:attrNameLst>
                                          <p:attrName>ppt_x</p:attrName>
                                        </p:attrNameLst>
                                      </p:cBhvr>
                                      <p:tavLst>
                                        <p:tav tm="0">
                                          <p:val>
                                            <p:strVal val="#ppt_x"/>
                                          </p:val>
                                        </p:tav>
                                        <p:tav tm="100000">
                                          <p:val>
                                            <p:strVal val="#ppt_x"/>
                                          </p:val>
                                        </p:tav>
                                      </p:tavLst>
                                    </p:anim>
                                    <p:anim calcmode="lin" valueType="num">
                                      <p:cBhvr additive="base">
                                        <p:cTn id="12" dur="500" fill="hold"/>
                                        <p:tgtEl>
                                          <p:spTgt spid="5202"/>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5203"/>
                                        </p:tgtEl>
                                        <p:attrNameLst>
                                          <p:attrName>style.visibility</p:attrName>
                                        </p:attrNameLst>
                                      </p:cBhvr>
                                      <p:to>
                                        <p:strVal val="visible"/>
                                      </p:to>
                                    </p:set>
                                    <p:anim calcmode="lin" valueType="num">
                                      <p:cBhvr additive="base">
                                        <p:cTn id="15" dur="500" fill="hold"/>
                                        <p:tgtEl>
                                          <p:spTgt spid="5203"/>
                                        </p:tgtEl>
                                        <p:attrNameLst>
                                          <p:attrName>ppt_x</p:attrName>
                                        </p:attrNameLst>
                                      </p:cBhvr>
                                      <p:tavLst>
                                        <p:tav tm="0">
                                          <p:val>
                                            <p:strVal val="0-#ppt_w/2"/>
                                          </p:val>
                                        </p:tav>
                                        <p:tav tm="100000">
                                          <p:val>
                                            <p:strVal val="#ppt_x"/>
                                          </p:val>
                                        </p:tav>
                                      </p:tavLst>
                                    </p:anim>
                                    <p:anim calcmode="lin" valueType="num">
                                      <p:cBhvr additive="base">
                                        <p:cTn id="16" dur="500" fill="hold"/>
                                        <p:tgtEl>
                                          <p:spTgt spid="5203"/>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5205"/>
                                        </p:tgtEl>
                                        <p:attrNameLst>
                                          <p:attrName>style.visibility</p:attrName>
                                        </p:attrNameLst>
                                      </p:cBhvr>
                                      <p:to>
                                        <p:strVal val="visible"/>
                                      </p:to>
                                    </p:set>
                                    <p:anim calcmode="lin" valueType="num">
                                      <p:cBhvr additive="base">
                                        <p:cTn id="19" dur="500" fill="hold"/>
                                        <p:tgtEl>
                                          <p:spTgt spid="5205"/>
                                        </p:tgtEl>
                                        <p:attrNameLst>
                                          <p:attrName>ppt_x</p:attrName>
                                        </p:attrNameLst>
                                      </p:cBhvr>
                                      <p:tavLst>
                                        <p:tav tm="0">
                                          <p:val>
                                            <p:strVal val="1+#ppt_w/2"/>
                                          </p:val>
                                        </p:tav>
                                        <p:tav tm="100000">
                                          <p:val>
                                            <p:strVal val="#ppt_x"/>
                                          </p:val>
                                        </p:tav>
                                      </p:tavLst>
                                    </p:anim>
                                    <p:anim calcmode="lin" valueType="num">
                                      <p:cBhvr additive="base">
                                        <p:cTn id="20" dur="500" fill="hold"/>
                                        <p:tgtEl>
                                          <p:spTgt spid="5205"/>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500"/>
                                        <p:tgtEl>
                                          <p:spTgt spid="25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208"/>
                                        </p:tgtEl>
                                        <p:attrNameLst>
                                          <p:attrName>style.visibility</p:attrName>
                                        </p:attrNameLst>
                                      </p:cBhvr>
                                      <p:to>
                                        <p:strVal val="visible"/>
                                      </p:to>
                                    </p:set>
                                    <p:animEffect transition="in" filter="fade">
                                      <p:cBhvr>
                                        <p:cTn id="27" dur="500"/>
                                        <p:tgtEl>
                                          <p:spTgt spid="520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7"/>
                                        </p:tgtEl>
                                        <p:attrNameLst>
                                          <p:attrName>style.visibility</p:attrName>
                                        </p:attrNameLst>
                                      </p:cBhvr>
                                      <p:to>
                                        <p:strVal val="visible"/>
                                      </p:to>
                                    </p:set>
                                    <p:animEffect transition="in" filter="fade">
                                      <p:cBhvr>
                                        <p:cTn id="30" dur="500"/>
                                        <p:tgtEl>
                                          <p:spTgt spid="2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
                                        </p:tgtEl>
                                        <p:attrNameLst>
                                          <p:attrName>style.visibility</p:attrName>
                                        </p:attrNameLst>
                                      </p:cBhvr>
                                      <p:to>
                                        <p:strVal val="visible"/>
                                      </p:to>
                                    </p:set>
                                    <p:animEffect transition="in" filter="fade">
                                      <p:cBhvr>
                                        <p:cTn id="33" dur="500"/>
                                        <p:tgtEl>
                                          <p:spTgt spid="25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48"/>
                                        </p:tgtEl>
                                        <p:attrNameLst>
                                          <p:attrName>style.visibility</p:attrName>
                                        </p:attrNameLst>
                                      </p:cBhvr>
                                      <p:to>
                                        <p:strVal val="visible"/>
                                      </p:to>
                                    </p:set>
                                    <p:animEffect transition="in" filter="fade">
                                      <p:cBhvr>
                                        <p:cTn id="37" dur="500"/>
                                        <p:tgtEl>
                                          <p:spTgt spid="248"/>
                                        </p:tgtEl>
                                      </p:cBhvr>
                                    </p:animEffect>
                                  </p:childTnLst>
                                </p:cTn>
                              </p:par>
                            </p:childTnLst>
                          </p:cTn>
                        </p:par>
                        <p:par>
                          <p:cTn id="38" fill="hold">
                            <p:stCondLst>
                              <p:cond delay="1500"/>
                            </p:stCondLst>
                            <p:childTnLst>
                              <p:par>
                                <p:cTn id="39" presetID="22" presetClass="entr" presetSubtype="1" fill="hold" nodeType="after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wipe(up)">
                                      <p:cBhvr>
                                        <p:cTn id="41" dur="200"/>
                                        <p:tgtEl>
                                          <p:spTgt spid="259"/>
                                        </p:tgtEl>
                                      </p:cBhvr>
                                    </p:animEffect>
                                  </p:childTnLst>
                                </p:cTn>
                              </p:par>
                              <p:par>
                                <p:cTn id="42" presetID="22" presetClass="entr" presetSubtype="4" fill="hold" nodeType="with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ipe(down)">
                                      <p:cBhvr>
                                        <p:cTn id="44" dur="200"/>
                                        <p:tgtEl>
                                          <p:spTgt spid="265"/>
                                        </p:tgtEl>
                                      </p:cBhvr>
                                    </p:animEffect>
                                  </p:childTnLst>
                                </p:cTn>
                              </p:par>
                              <p:par>
                                <p:cTn id="45" presetID="22" presetClass="entr" presetSubtype="4" fill="hold" nodeType="withEffect">
                                  <p:stCondLst>
                                    <p:cond delay="0"/>
                                  </p:stCondLst>
                                  <p:childTnLst>
                                    <p:set>
                                      <p:cBhvr>
                                        <p:cTn id="46" dur="1" fill="hold">
                                          <p:stCondLst>
                                            <p:cond delay="0"/>
                                          </p:stCondLst>
                                        </p:cTn>
                                        <p:tgtEl>
                                          <p:spTgt spid="273"/>
                                        </p:tgtEl>
                                        <p:attrNameLst>
                                          <p:attrName>style.visibility</p:attrName>
                                        </p:attrNameLst>
                                      </p:cBhvr>
                                      <p:to>
                                        <p:strVal val="visible"/>
                                      </p:to>
                                    </p:set>
                                    <p:animEffect transition="in" filter="wipe(down)">
                                      <p:cBhvr>
                                        <p:cTn id="47" dur="200"/>
                                        <p:tgtEl>
                                          <p:spTgt spid="273"/>
                                        </p:tgtEl>
                                      </p:cBhvr>
                                    </p:animEffect>
                                  </p:childTnLst>
                                </p:cTn>
                              </p:par>
                              <p:par>
                                <p:cTn id="48" presetID="22" presetClass="entr" presetSubtype="4" fill="hold" nodeType="withEffect">
                                  <p:stCondLst>
                                    <p:cond delay="0"/>
                                  </p:stCondLst>
                                  <p:childTnLst>
                                    <p:set>
                                      <p:cBhvr>
                                        <p:cTn id="49" dur="1" fill="hold">
                                          <p:stCondLst>
                                            <p:cond delay="0"/>
                                          </p:stCondLst>
                                        </p:cTn>
                                        <p:tgtEl>
                                          <p:spTgt spid="281"/>
                                        </p:tgtEl>
                                        <p:attrNameLst>
                                          <p:attrName>style.visibility</p:attrName>
                                        </p:attrNameLst>
                                      </p:cBhvr>
                                      <p:to>
                                        <p:strVal val="visible"/>
                                      </p:to>
                                    </p:set>
                                    <p:animEffect transition="in" filter="wipe(down)">
                                      <p:cBhvr>
                                        <p:cTn id="50" dur="200"/>
                                        <p:tgtEl>
                                          <p:spTgt spid="281"/>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260"/>
                                        </p:tgtEl>
                                        <p:attrNameLst>
                                          <p:attrName>style.visibility</p:attrName>
                                        </p:attrNameLst>
                                      </p:cBhvr>
                                      <p:to>
                                        <p:strVal val="visible"/>
                                      </p:to>
                                    </p:set>
                                    <p:animEffect transition="in" filter="wipe(left)">
                                      <p:cBhvr>
                                        <p:cTn id="54" dur="200"/>
                                        <p:tgtEl>
                                          <p:spTgt spid="260"/>
                                        </p:tgtEl>
                                      </p:cBhvr>
                                    </p:animEffect>
                                  </p:childTnLst>
                                </p:cTn>
                              </p:par>
                              <p:par>
                                <p:cTn id="55" presetID="22" presetClass="entr" presetSubtype="8" fill="hold" nodeType="withEffect">
                                  <p:stCondLst>
                                    <p:cond delay="0"/>
                                  </p:stCondLst>
                                  <p:childTnLst>
                                    <p:set>
                                      <p:cBhvr>
                                        <p:cTn id="56" dur="1" fill="hold">
                                          <p:stCondLst>
                                            <p:cond delay="0"/>
                                          </p:stCondLst>
                                        </p:cTn>
                                        <p:tgtEl>
                                          <p:spTgt spid="266"/>
                                        </p:tgtEl>
                                        <p:attrNameLst>
                                          <p:attrName>style.visibility</p:attrName>
                                        </p:attrNameLst>
                                      </p:cBhvr>
                                      <p:to>
                                        <p:strVal val="visible"/>
                                      </p:to>
                                    </p:set>
                                    <p:animEffect transition="in" filter="wipe(left)">
                                      <p:cBhvr>
                                        <p:cTn id="57" dur="200"/>
                                        <p:tgtEl>
                                          <p:spTgt spid="266"/>
                                        </p:tgtEl>
                                      </p:cBhvr>
                                    </p:animEffect>
                                  </p:childTnLst>
                                </p:cTn>
                              </p:par>
                              <p:par>
                                <p:cTn id="58" presetID="22" presetClass="entr" presetSubtype="2" fill="hold" nodeType="withEffect">
                                  <p:stCondLst>
                                    <p:cond delay="0"/>
                                  </p:stCondLst>
                                  <p:childTnLst>
                                    <p:set>
                                      <p:cBhvr>
                                        <p:cTn id="59" dur="1" fill="hold">
                                          <p:stCondLst>
                                            <p:cond delay="0"/>
                                          </p:stCondLst>
                                        </p:cTn>
                                        <p:tgtEl>
                                          <p:spTgt spid="274"/>
                                        </p:tgtEl>
                                        <p:attrNameLst>
                                          <p:attrName>style.visibility</p:attrName>
                                        </p:attrNameLst>
                                      </p:cBhvr>
                                      <p:to>
                                        <p:strVal val="visible"/>
                                      </p:to>
                                    </p:set>
                                    <p:animEffect transition="in" filter="wipe(right)">
                                      <p:cBhvr>
                                        <p:cTn id="60" dur="200"/>
                                        <p:tgtEl>
                                          <p:spTgt spid="274"/>
                                        </p:tgtEl>
                                      </p:cBhvr>
                                    </p:animEffect>
                                  </p:childTnLst>
                                </p:cTn>
                              </p:par>
                              <p:par>
                                <p:cTn id="61" presetID="22" presetClass="entr" presetSubtype="2" fill="hold" nodeType="withEffect">
                                  <p:stCondLst>
                                    <p:cond delay="0"/>
                                  </p:stCondLst>
                                  <p:childTnLst>
                                    <p:set>
                                      <p:cBhvr>
                                        <p:cTn id="62" dur="1" fill="hold">
                                          <p:stCondLst>
                                            <p:cond delay="0"/>
                                          </p:stCondLst>
                                        </p:cTn>
                                        <p:tgtEl>
                                          <p:spTgt spid="282"/>
                                        </p:tgtEl>
                                        <p:attrNameLst>
                                          <p:attrName>style.visibility</p:attrName>
                                        </p:attrNameLst>
                                      </p:cBhvr>
                                      <p:to>
                                        <p:strVal val="visible"/>
                                      </p:to>
                                    </p:set>
                                    <p:animEffect transition="in" filter="wipe(right)">
                                      <p:cBhvr>
                                        <p:cTn id="63" dur="200"/>
                                        <p:tgtEl>
                                          <p:spTgt spid="282"/>
                                        </p:tgtEl>
                                      </p:cBhvr>
                                    </p:animEffect>
                                  </p:childTnLst>
                                </p:cTn>
                              </p:par>
                            </p:childTnLst>
                          </p:cTn>
                        </p:par>
                        <p:par>
                          <p:cTn id="64" fill="hold">
                            <p:stCondLst>
                              <p:cond delay="2500"/>
                            </p:stCondLst>
                            <p:childTnLst>
                              <p:par>
                                <p:cTn id="65" presetID="10" presetClass="entr" presetSubtype="0" fill="hold" grpId="0" nodeType="afterEffect">
                                  <p:stCondLst>
                                    <p:cond delay="0"/>
                                  </p:stCondLst>
                                  <p:iterate type="lt">
                                    <p:tmPct val="10000"/>
                                  </p:iterate>
                                  <p:childTnLst>
                                    <p:set>
                                      <p:cBhvr>
                                        <p:cTn id="66" dur="1" fill="hold">
                                          <p:stCondLst>
                                            <p:cond delay="0"/>
                                          </p:stCondLst>
                                        </p:cTn>
                                        <p:tgtEl>
                                          <p:spTgt spid="249"/>
                                        </p:tgtEl>
                                        <p:attrNameLst>
                                          <p:attrName>style.visibility</p:attrName>
                                        </p:attrNameLst>
                                      </p:cBhvr>
                                      <p:to>
                                        <p:strVal val="visible"/>
                                      </p:to>
                                    </p:set>
                                    <p:animEffect transition="in" filter="fade">
                                      <p:cBhvr>
                                        <p:cTn id="67" dur="100"/>
                                        <p:tgtEl>
                                          <p:spTgt spid="249"/>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250"/>
                                        </p:tgtEl>
                                        <p:attrNameLst>
                                          <p:attrName>style.visibility</p:attrName>
                                        </p:attrNameLst>
                                      </p:cBhvr>
                                      <p:to>
                                        <p:strVal val="visible"/>
                                      </p:to>
                                    </p:set>
                                    <p:animEffect transition="in" filter="fade">
                                      <p:cBhvr>
                                        <p:cTn id="70" dur="100"/>
                                        <p:tgtEl>
                                          <p:spTgt spid="250"/>
                                        </p:tgtEl>
                                      </p:cBhvr>
                                    </p:animEffect>
                                  </p:childTnLst>
                                </p:cTn>
                              </p:par>
                              <p:par>
                                <p:cTn id="71" presetID="10" presetClass="entr" presetSubtype="0" fill="hold" grpId="0" nodeType="withEffect">
                                  <p:stCondLst>
                                    <p:cond delay="0"/>
                                  </p:stCondLst>
                                  <p:iterate type="lt">
                                    <p:tmPct val="10000"/>
                                  </p:iterate>
                                  <p:childTnLst>
                                    <p:set>
                                      <p:cBhvr>
                                        <p:cTn id="72" dur="1" fill="hold">
                                          <p:stCondLst>
                                            <p:cond delay="0"/>
                                          </p:stCondLst>
                                        </p:cTn>
                                        <p:tgtEl>
                                          <p:spTgt spid="251"/>
                                        </p:tgtEl>
                                        <p:attrNameLst>
                                          <p:attrName>style.visibility</p:attrName>
                                        </p:attrNameLst>
                                      </p:cBhvr>
                                      <p:to>
                                        <p:strVal val="visible"/>
                                      </p:to>
                                    </p:set>
                                    <p:animEffect transition="in" filter="fade">
                                      <p:cBhvr>
                                        <p:cTn id="73" dur="100"/>
                                        <p:tgtEl>
                                          <p:spTgt spid="251"/>
                                        </p:tgtEl>
                                      </p:cBhvr>
                                    </p:animEffect>
                                  </p:childTnLst>
                                </p:cTn>
                              </p:par>
                              <p:par>
                                <p:cTn id="74" presetID="10" presetClass="entr" presetSubtype="0" fill="hold" grpId="0" nodeType="withEffect">
                                  <p:stCondLst>
                                    <p:cond delay="0"/>
                                  </p:stCondLst>
                                  <p:iterate type="lt">
                                    <p:tmPct val="10000"/>
                                  </p:iterate>
                                  <p:childTnLst>
                                    <p:set>
                                      <p:cBhvr>
                                        <p:cTn id="75" dur="1" fill="hold">
                                          <p:stCondLst>
                                            <p:cond delay="0"/>
                                          </p:stCondLst>
                                        </p:cTn>
                                        <p:tgtEl>
                                          <p:spTgt spid="252"/>
                                        </p:tgtEl>
                                        <p:attrNameLst>
                                          <p:attrName>style.visibility</p:attrName>
                                        </p:attrNameLst>
                                      </p:cBhvr>
                                      <p:to>
                                        <p:strVal val="visible"/>
                                      </p:to>
                                    </p:set>
                                    <p:animEffect transition="in" filter="fade">
                                      <p:cBhvr>
                                        <p:cTn id="76" dur="1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 grpId="0" bldLvl="0" animBg="1"/>
      <p:bldP spid="5202" grpId="0" bldLvl="0" animBg="1"/>
      <p:bldP spid="5203" grpId="0" bldLvl="0" animBg="1"/>
      <p:bldP spid="5205" grpId="0" bldLvl="0" animBg="1"/>
      <p:bldP spid="248" grpId="0"/>
      <p:bldP spid="249" grpId="0"/>
      <p:bldP spid="250" grpId="0"/>
      <p:bldP spid="251" grpId="0"/>
      <p:bldP spid="252" grpId="0"/>
      <p:bldP spid="5208" grpId="0"/>
      <p:bldP spid="255" grpId="0"/>
      <p:bldP spid="256" grpId="0"/>
      <p:bldP spid="2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pic>
        <p:nvPicPr>
          <p:cNvPr id="3" name="图片 2" descr="~KT44Y1[B8JBD8(}JMX9I11"/>
          <p:cNvPicPr>
            <a:picLocks noChangeAspect="1"/>
          </p:cNvPicPr>
          <p:nvPr/>
        </p:nvPicPr>
        <p:blipFill>
          <a:blip r:embed="rId1"/>
          <a:stretch>
            <a:fillRect/>
          </a:stretch>
        </p:blipFill>
        <p:spPr>
          <a:xfrm>
            <a:off x="3186430" y="36195"/>
            <a:ext cx="3085465" cy="6786880"/>
          </a:xfrm>
          <a:prstGeom prst="rect">
            <a:avLst/>
          </a:prstGeom>
        </p:spPr>
      </p:pic>
      <p:pic>
        <p:nvPicPr>
          <p:cNvPr id="5" name="图片 4" descr="FTEU6UG%)8MDS5{LX(`OOM2"/>
          <p:cNvPicPr>
            <a:picLocks noChangeAspect="1"/>
          </p:cNvPicPr>
          <p:nvPr/>
        </p:nvPicPr>
        <p:blipFill>
          <a:blip r:embed="rId2"/>
          <a:stretch>
            <a:fillRect/>
          </a:stretch>
        </p:blipFill>
        <p:spPr>
          <a:xfrm>
            <a:off x="6271895" y="35560"/>
            <a:ext cx="5875655" cy="2937510"/>
          </a:xfrm>
          <a:prstGeom prst="rect">
            <a:avLst/>
          </a:prstGeom>
        </p:spPr>
      </p:pic>
      <p:pic>
        <p:nvPicPr>
          <p:cNvPr id="6" name="图片 5" descr="5@~OG{BEVVNE4YL2C(ML69D"/>
          <p:cNvPicPr>
            <a:picLocks noChangeAspect="1"/>
          </p:cNvPicPr>
          <p:nvPr/>
        </p:nvPicPr>
        <p:blipFill>
          <a:blip r:embed="rId3"/>
          <a:stretch>
            <a:fillRect/>
          </a:stretch>
        </p:blipFill>
        <p:spPr>
          <a:xfrm>
            <a:off x="6271895" y="2973070"/>
            <a:ext cx="5875655" cy="3850005"/>
          </a:xfrm>
          <a:prstGeom prst="rect">
            <a:avLst/>
          </a:prstGeom>
        </p:spPr>
      </p:pic>
      <p:pic>
        <p:nvPicPr>
          <p:cNvPr id="7" name="图片 6" descr="M`9$LL[_E277CMCPM6IIVFI"/>
          <p:cNvPicPr>
            <a:picLocks noChangeAspect="1"/>
          </p:cNvPicPr>
          <p:nvPr/>
        </p:nvPicPr>
        <p:blipFill>
          <a:blip r:embed="rId4"/>
          <a:stretch>
            <a:fillRect/>
          </a:stretch>
        </p:blipFill>
        <p:spPr>
          <a:xfrm>
            <a:off x="6985" y="2191385"/>
            <a:ext cx="3187700" cy="211836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300" advTm="8704">
        <p14:pan/>
      </p:transition>
    </mc:Choice>
    <mc:Fallback>
      <p:transition spd="slow" advTm="8704">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nvGrpSpPr>
          <p:cNvPr id="24" name="组合 23"/>
          <p:cNvGrpSpPr/>
          <p:nvPr/>
        </p:nvGrpSpPr>
        <p:grpSpPr>
          <a:xfrm>
            <a:off x="1312099" y="2458212"/>
            <a:ext cx="2020615" cy="2025531"/>
            <a:chOff x="1312099" y="2614471"/>
            <a:chExt cx="2020615" cy="2025531"/>
          </a:xfrm>
          <a:solidFill>
            <a:srgbClr val="53D2FF"/>
          </a:solidFill>
        </p:grpSpPr>
        <p:sp>
          <p:nvSpPr>
            <p:cNvPr id="5" name="Freeform 7"/>
            <p:cNvSpPr>
              <a:spLocks noEditPoints="1"/>
            </p:cNvSpPr>
            <p:nvPr/>
          </p:nvSpPr>
          <p:spPr bwMode="auto">
            <a:xfrm>
              <a:off x="1312099" y="2614471"/>
              <a:ext cx="2020615" cy="2025531"/>
            </a:xfrm>
            <a:custGeom>
              <a:avLst/>
              <a:gdLst>
                <a:gd name="T0" fmla="*/ 174 w 348"/>
                <a:gd name="T1" fmla="*/ 349 h 349"/>
                <a:gd name="T2" fmla="*/ 0 w 348"/>
                <a:gd name="T3" fmla="*/ 175 h 349"/>
                <a:gd name="T4" fmla="*/ 174 w 348"/>
                <a:gd name="T5" fmla="*/ 0 h 349"/>
                <a:gd name="T6" fmla="*/ 348 w 348"/>
                <a:gd name="T7" fmla="*/ 175 h 349"/>
                <a:gd name="T8" fmla="*/ 174 w 348"/>
                <a:gd name="T9" fmla="*/ 349 h 349"/>
                <a:gd name="T10" fmla="*/ 174 w 348"/>
                <a:gd name="T11" fmla="*/ 10 h 349"/>
                <a:gd name="T12" fmla="*/ 9 w 348"/>
                <a:gd name="T13" fmla="*/ 175 h 349"/>
                <a:gd name="T14" fmla="*/ 174 w 348"/>
                <a:gd name="T15" fmla="*/ 339 h 349"/>
                <a:gd name="T16" fmla="*/ 339 w 348"/>
                <a:gd name="T17" fmla="*/ 175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5"/>
                  </a:cubicBezTo>
                  <a:cubicBezTo>
                    <a:pt x="0" y="79"/>
                    <a:pt x="78" y="0"/>
                    <a:pt x="174" y="0"/>
                  </a:cubicBezTo>
                  <a:cubicBezTo>
                    <a:pt x="270" y="0"/>
                    <a:pt x="348" y="79"/>
                    <a:pt x="348" y="175"/>
                  </a:cubicBezTo>
                  <a:cubicBezTo>
                    <a:pt x="348" y="270"/>
                    <a:pt x="270" y="349"/>
                    <a:pt x="174" y="349"/>
                  </a:cubicBezTo>
                  <a:close/>
                  <a:moveTo>
                    <a:pt x="174" y="10"/>
                  </a:moveTo>
                  <a:cubicBezTo>
                    <a:pt x="83" y="10"/>
                    <a:pt x="9" y="84"/>
                    <a:pt x="9" y="175"/>
                  </a:cubicBezTo>
                  <a:cubicBezTo>
                    <a:pt x="9" y="265"/>
                    <a:pt x="83" y="339"/>
                    <a:pt x="174" y="339"/>
                  </a:cubicBezTo>
                  <a:cubicBezTo>
                    <a:pt x="265" y="339"/>
                    <a:pt x="339" y="265"/>
                    <a:pt x="339" y="175"/>
                  </a:cubicBezTo>
                  <a:cubicBezTo>
                    <a:pt x="339" y="84"/>
                    <a:pt x="265" y="10"/>
                    <a:pt x="1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Rectangle 8"/>
            <p:cNvSpPr>
              <a:spLocks noChangeArrowheads="1"/>
            </p:cNvSpPr>
            <p:nvPr/>
          </p:nvSpPr>
          <p:spPr bwMode="auto">
            <a:xfrm>
              <a:off x="2322407" y="2816041"/>
              <a:ext cx="12292" cy="2335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9"/>
            <p:cNvSpPr>
              <a:spLocks noChangeArrowheads="1"/>
            </p:cNvSpPr>
            <p:nvPr/>
          </p:nvSpPr>
          <p:spPr bwMode="auto">
            <a:xfrm>
              <a:off x="2322407" y="4187699"/>
              <a:ext cx="12292" cy="2384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10"/>
            <p:cNvSpPr>
              <a:spLocks noChangeArrowheads="1"/>
            </p:cNvSpPr>
            <p:nvPr/>
          </p:nvSpPr>
          <p:spPr bwMode="auto">
            <a:xfrm>
              <a:off x="152596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Freeform 12"/>
            <p:cNvSpPr/>
            <p:nvPr/>
          </p:nvSpPr>
          <p:spPr bwMode="auto">
            <a:xfrm>
              <a:off x="2637053" y="2914368"/>
              <a:ext cx="98327" cy="157323"/>
            </a:xfrm>
            <a:custGeom>
              <a:avLst/>
              <a:gdLst>
                <a:gd name="T0" fmla="*/ 4 w 40"/>
                <a:gd name="T1" fmla="*/ 64 h 64"/>
                <a:gd name="T2" fmla="*/ 0 w 40"/>
                <a:gd name="T3" fmla="*/ 60 h 64"/>
                <a:gd name="T4" fmla="*/ 35 w 40"/>
                <a:gd name="T5" fmla="*/ 0 h 64"/>
                <a:gd name="T6" fmla="*/ 40 w 40"/>
                <a:gd name="T7" fmla="*/ 3 h 64"/>
                <a:gd name="T8" fmla="*/ 4 w 40"/>
                <a:gd name="T9" fmla="*/ 64 h 64"/>
              </a:gdLst>
              <a:ahLst/>
              <a:cxnLst>
                <a:cxn ang="0">
                  <a:pos x="T0" y="T1"/>
                </a:cxn>
                <a:cxn ang="0">
                  <a:pos x="T2" y="T3"/>
                </a:cxn>
                <a:cxn ang="0">
                  <a:pos x="T4" y="T5"/>
                </a:cxn>
                <a:cxn ang="0">
                  <a:pos x="T6" y="T7"/>
                </a:cxn>
                <a:cxn ang="0">
                  <a:pos x="T8" y="T9"/>
                </a:cxn>
              </a:cxnLst>
              <a:rect l="0" t="0" r="r" b="b"/>
              <a:pathLst>
                <a:path w="40" h="64">
                  <a:moveTo>
                    <a:pt x="4" y="64"/>
                  </a:moveTo>
                  <a:lnTo>
                    <a:pt x="0" y="60"/>
                  </a:lnTo>
                  <a:lnTo>
                    <a:pt x="35" y="0"/>
                  </a:lnTo>
                  <a:lnTo>
                    <a:pt x="40" y="3"/>
                  </a:lnTo>
                  <a:lnTo>
                    <a:pt x="4"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2880411" y="3211807"/>
              <a:ext cx="149949" cy="93410"/>
            </a:xfrm>
            <a:custGeom>
              <a:avLst/>
              <a:gdLst>
                <a:gd name="T0" fmla="*/ 2 w 61"/>
                <a:gd name="T1" fmla="*/ 38 h 38"/>
                <a:gd name="T2" fmla="*/ 0 w 61"/>
                <a:gd name="T3" fmla="*/ 33 h 38"/>
                <a:gd name="T4" fmla="*/ 56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3"/>
                  </a:lnTo>
                  <a:lnTo>
                    <a:pt x="56"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p:nvPr/>
          </p:nvSpPr>
          <p:spPr bwMode="auto">
            <a:xfrm>
              <a:off x="1916809" y="4170493"/>
              <a:ext cx="98327" cy="149949"/>
            </a:xfrm>
            <a:custGeom>
              <a:avLst/>
              <a:gdLst>
                <a:gd name="T0" fmla="*/ 4 w 40"/>
                <a:gd name="T1" fmla="*/ 61 h 61"/>
                <a:gd name="T2" fmla="*/ 0 w 40"/>
                <a:gd name="T3" fmla="*/ 56 h 61"/>
                <a:gd name="T4" fmla="*/ 35 w 40"/>
                <a:gd name="T5" fmla="*/ 0 h 61"/>
                <a:gd name="T6" fmla="*/ 40 w 40"/>
                <a:gd name="T7" fmla="*/ 2 h 61"/>
                <a:gd name="T8" fmla="*/ 4 w 40"/>
                <a:gd name="T9" fmla="*/ 61 h 61"/>
              </a:gdLst>
              <a:ahLst/>
              <a:cxnLst>
                <a:cxn ang="0">
                  <a:pos x="T0" y="T1"/>
                </a:cxn>
                <a:cxn ang="0">
                  <a:pos x="T2" y="T3"/>
                </a:cxn>
                <a:cxn ang="0">
                  <a:pos x="T4" y="T5"/>
                </a:cxn>
                <a:cxn ang="0">
                  <a:pos x="T6" y="T7"/>
                </a:cxn>
                <a:cxn ang="0">
                  <a:pos x="T8" y="T9"/>
                </a:cxn>
              </a:cxnLst>
              <a:rect l="0" t="0" r="r" b="b"/>
              <a:pathLst>
                <a:path w="40" h="61">
                  <a:moveTo>
                    <a:pt x="4" y="61"/>
                  </a:moveTo>
                  <a:lnTo>
                    <a:pt x="0" y="56"/>
                  </a:lnTo>
                  <a:lnTo>
                    <a:pt x="35" y="0"/>
                  </a:lnTo>
                  <a:lnTo>
                    <a:pt x="40" y="2"/>
                  </a:lnTo>
                  <a:lnTo>
                    <a:pt x="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5"/>
            <p:cNvSpPr/>
            <p:nvPr/>
          </p:nvSpPr>
          <p:spPr bwMode="auto">
            <a:xfrm>
              <a:off x="1631661" y="3932049"/>
              <a:ext cx="149949" cy="93410"/>
            </a:xfrm>
            <a:custGeom>
              <a:avLst/>
              <a:gdLst>
                <a:gd name="T0" fmla="*/ 2 w 61"/>
                <a:gd name="T1" fmla="*/ 38 h 38"/>
                <a:gd name="T2" fmla="*/ 0 w 61"/>
                <a:gd name="T3" fmla="*/ 35 h 38"/>
                <a:gd name="T4" fmla="*/ 59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5"/>
                  </a:lnTo>
                  <a:lnTo>
                    <a:pt x="59"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6"/>
            <p:cNvSpPr/>
            <p:nvPr/>
          </p:nvSpPr>
          <p:spPr bwMode="auto">
            <a:xfrm>
              <a:off x="1631661" y="3211807"/>
              <a:ext cx="149949" cy="98327"/>
            </a:xfrm>
            <a:custGeom>
              <a:avLst/>
              <a:gdLst>
                <a:gd name="T0" fmla="*/ 59 w 61"/>
                <a:gd name="T1" fmla="*/ 40 h 40"/>
                <a:gd name="T2" fmla="*/ 0 w 61"/>
                <a:gd name="T3" fmla="*/ 5 h 40"/>
                <a:gd name="T4" fmla="*/ 2 w 61"/>
                <a:gd name="T5" fmla="*/ 0 h 40"/>
                <a:gd name="T6" fmla="*/ 61 w 61"/>
                <a:gd name="T7" fmla="*/ 35 h 40"/>
                <a:gd name="T8" fmla="*/ 59 w 61"/>
                <a:gd name="T9" fmla="*/ 40 h 40"/>
              </a:gdLst>
              <a:ahLst/>
              <a:cxnLst>
                <a:cxn ang="0">
                  <a:pos x="T0" y="T1"/>
                </a:cxn>
                <a:cxn ang="0">
                  <a:pos x="T2" y="T3"/>
                </a:cxn>
                <a:cxn ang="0">
                  <a:pos x="T4" y="T5"/>
                </a:cxn>
                <a:cxn ang="0">
                  <a:pos x="T6" y="T7"/>
                </a:cxn>
                <a:cxn ang="0">
                  <a:pos x="T8" y="T9"/>
                </a:cxn>
              </a:cxnLst>
              <a:rect l="0" t="0" r="r" b="b"/>
              <a:pathLst>
                <a:path w="61" h="40">
                  <a:moveTo>
                    <a:pt x="59" y="40"/>
                  </a:moveTo>
                  <a:lnTo>
                    <a:pt x="0" y="5"/>
                  </a:lnTo>
                  <a:lnTo>
                    <a:pt x="2" y="0"/>
                  </a:lnTo>
                  <a:lnTo>
                    <a:pt x="61" y="35"/>
                  </a:lnTo>
                  <a:lnTo>
                    <a:pt x="5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
            <p:cNvSpPr/>
            <p:nvPr/>
          </p:nvSpPr>
          <p:spPr bwMode="auto">
            <a:xfrm>
              <a:off x="2880411" y="3932049"/>
              <a:ext cx="145033" cy="93410"/>
            </a:xfrm>
            <a:custGeom>
              <a:avLst/>
              <a:gdLst>
                <a:gd name="T0" fmla="*/ 56 w 59"/>
                <a:gd name="T1" fmla="*/ 38 h 38"/>
                <a:gd name="T2" fmla="*/ 0 w 59"/>
                <a:gd name="T3" fmla="*/ 5 h 38"/>
                <a:gd name="T4" fmla="*/ 2 w 59"/>
                <a:gd name="T5" fmla="*/ 0 h 38"/>
                <a:gd name="T6" fmla="*/ 59 w 59"/>
                <a:gd name="T7" fmla="*/ 35 h 38"/>
                <a:gd name="T8" fmla="*/ 56 w 59"/>
                <a:gd name="T9" fmla="*/ 38 h 38"/>
              </a:gdLst>
              <a:ahLst/>
              <a:cxnLst>
                <a:cxn ang="0">
                  <a:pos x="T0" y="T1"/>
                </a:cxn>
                <a:cxn ang="0">
                  <a:pos x="T2" y="T3"/>
                </a:cxn>
                <a:cxn ang="0">
                  <a:pos x="T4" y="T5"/>
                </a:cxn>
                <a:cxn ang="0">
                  <a:pos x="T6" y="T7"/>
                </a:cxn>
                <a:cxn ang="0">
                  <a:pos x="T8" y="T9"/>
                </a:cxn>
              </a:cxnLst>
              <a:rect l="0" t="0" r="r" b="b"/>
              <a:pathLst>
                <a:path w="59" h="38">
                  <a:moveTo>
                    <a:pt x="56" y="38"/>
                  </a:moveTo>
                  <a:lnTo>
                    <a:pt x="0" y="5"/>
                  </a:lnTo>
                  <a:lnTo>
                    <a:pt x="2" y="0"/>
                  </a:lnTo>
                  <a:lnTo>
                    <a:pt x="59" y="35"/>
                  </a:lnTo>
                  <a:lnTo>
                    <a:pt x="5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p:nvPr/>
          </p:nvSpPr>
          <p:spPr bwMode="auto">
            <a:xfrm>
              <a:off x="2624761" y="4180325"/>
              <a:ext cx="93410" cy="152406"/>
            </a:xfrm>
            <a:custGeom>
              <a:avLst/>
              <a:gdLst>
                <a:gd name="T0" fmla="*/ 33 w 38"/>
                <a:gd name="T1" fmla="*/ 62 h 62"/>
                <a:gd name="T2" fmla="*/ 0 w 38"/>
                <a:gd name="T3" fmla="*/ 3 h 62"/>
                <a:gd name="T4" fmla="*/ 5 w 38"/>
                <a:gd name="T5" fmla="*/ 0 h 62"/>
                <a:gd name="T6" fmla="*/ 38 w 38"/>
                <a:gd name="T7" fmla="*/ 59 h 62"/>
                <a:gd name="T8" fmla="*/ 33 w 38"/>
                <a:gd name="T9" fmla="*/ 62 h 62"/>
              </a:gdLst>
              <a:ahLst/>
              <a:cxnLst>
                <a:cxn ang="0">
                  <a:pos x="T0" y="T1"/>
                </a:cxn>
                <a:cxn ang="0">
                  <a:pos x="T2" y="T3"/>
                </a:cxn>
                <a:cxn ang="0">
                  <a:pos x="T4" y="T5"/>
                </a:cxn>
                <a:cxn ang="0">
                  <a:pos x="T6" y="T7"/>
                </a:cxn>
                <a:cxn ang="0">
                  <a:pos x="T8" y="T9"/>
                </a:cxn>
              </a:cxnLst>
              <a:rect l="0" t="0" r="r" b="b"/>
              <a:pathLst>
                <a:path w="38" h="62">
                  <a:moveTo>
                    <a:pt x="33" y="62"/>
                  </a:moveTo>
                  <a:lnTo>
                    <a:pt x="0" y="3"/>
                  </a:lnTo>
                  <a:lnTo>
                    <a:pt x="5" y="0"/>
                  </a:lnTo>
                  <a:lnTo>
                    <a:pt x="38" y="59"/>
                  </a:lnTo>
                  <a:lnTo>
                    <a:pt x="33"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1899602" y="2934033"/>
              <a:ext cx="98327" cy="149949"/>
            </a:xfrm>
            <a:custGeom>
              <a:avLst/>
              <a:gdLst>
                <a:gd name="T0" fmla="*/ 35 w 40"/>
                <a:gd name="T1" fmla="*/ 61 h 61"/>
                <a:gd name="T2" fmla="*/ 0 w 40"/>
                <a:gd name="T3" fmla="*/ 2 h 61"/>
                <a:gd name="T4" fmla="*/ 4 w 40"/>
                <a:gd name="T5" fmla="*/ 0 h 61"/>
                <a:gd name="T6" fmla="*/ 40 w 40"/>
                <a:gd name="T7" fmla="*/ 59 h 61"/>
                <a:gd name="T8" fmla="*/ 35 w 40"/>
                <a:gd name="T9" fmla="*/ 61 h 61"/>
              </a:gdLst>
              <a:ahLst/>
              <a:cxnLst>
                <a:cxn ang="0">
                  <a:pos x="T0" y="T1"/>
                </a:cxn>
                <a:cxn ang="0">
                  <a:pos x="T2" y="T3"/>
                </a:cxn>
                <a:cxn ang="0">
                  <a:pos x="T4" y="T5"/>
                </a:cxn>
                <a:cxn ang="0">
                  <a:pos x="T6" y="T7"/>
                </a:cxn>
                <a:cxn ang="0">
                  <a:pos x="T8" y="T9"/>
                </a:cxn>
              </a:cxnLst>
              <a:rect l="0" t="0" r="r" b="b"/>
              <a:pathLst>
                <a:path w="40" h="61">
                  <a:moveTo>
                    <a:pt x="35" y="61"/>
                  </a:moveTo>
                  <a:lnTo>
                    <a:pt x="0" y="2"/>
                  </a:lnTo>
                  <a:lnTo>
                    <a:pt x="4" y="0"/>
                  </a:lnTo>
                  <a:lnTo>
                    <a:pt x="40" y="59"/>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Rectangle 10"/>
            <p:cNvSpPr>
              <a:spLocks noChangeArrowheads="1"/>
            </p:cNvSpPr>
            <p:nvPr/>
          </p:nvSpPr>
          <p:spPr bwMode="auto">
            <a:xfrm>
              <a:off x="293571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6200000">
            <a:off x="1887309" y="3061078"/>
            <a:ext cx="870194" cy="105702"/>
            <a:chOff x="2275701" y="3565783"/>
            <a:chExt cx="870194" cy="105702"/>
          </a:xfrm>
          <a:solidFill>
            <a:srgbClr val="53D2FF"/>
          </a:solidFill>
        </p:grpSpPr>
        <p:sp>
          <p:nvSpPr>
            <p:cNvPr id="9"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6"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3188165"/>
            <a:ext cx="1895475" cy="454342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组合 26"/>
          <p:cNvGrpSpPr/>
          <p:nvPr/>
        </p:nvGrpSpPr>
        <p:grpSpPr>
          <a:xfrm>
            <a:off x="2268533" y="3443813"/>
            <a:ext cx="870194" cy="105702"/>
            <a:chOff x="2275701" y="3565783"/>
            <a:chExt cx="870194" cy="105702"/>
          </a:xfrm>
          <a:solidFill>
            <a:srgbClr val="53D2FF"/>
          </a:solidFill>
        </p:grpSpPr>
        <p:sp>
          <p:nvSpPr>
            <p:cNvPr id="28"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8000000">
            <a:off x="2080529" y="3109956"/>
            <a:ext cx="870194" cy="105702"/>
            <a:chOff x="2275701" y="3565783"/>
            <a:chExt cx="870194" cy="105702"/>
          </a:xfrm>
          <a:solidFill>
            <a:srgbClr val="53D2FF"/>
          </a:solidFill>
        </p:grpSpPr>
        <p:sp>
          <p:nvSpPr>
            <p:cNvPr id="33"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rot="19800000">
            <a:off x="2220848" y="3249245"/>
            <a:ext cx="870194" cy="105702"/>
            <a:chOff x="2275701" y="3565783"/>
            <a:chExt cx="870194" cy="105702"/>
          </a:xfrm>
          <a:solidFill>
            <a:srgbClr val="53D2FF"/>
          </a:solidFill>
        </p:grpSpPr>
        <p:sp>
          <p:nvSpPr>
            <p:cNvPr id="37"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TextBox 39"/>
          <p:cNvSpPr txBox="1"/>
          <p:nvPr/>
        </p:nvSpPr>
        <p:spPr>
          <a:xfrm>
            <a:off x="1813139" y="4733428"/>
            <a:ext cx="1402080" cy="460375"/>
          </a:xfrm>
          <a:prstGeom prst="rect">
            <a:avLst/>
          </a:prstGeom>
          <a:noFill/>
        </p:spPr>
        <p:txBody>
          <a:bodyPr wrap="none" rtlCol="0" anchor="ctr">
            <a:spAutoFit/>
          </a:bodyPr>
          <a:lstStyle/>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参考链接</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cxnSp>
        <p:nvCxnSpPr>
          <p:cNvPr id="41" name="直接连接符 40"/>
          <p:cNvCxnSpPr>
            <a:stCxn id="5" idx="2"/>
          </p:cNvCxnSpPr>
          <p:nvPr/>
        </p:nvCxnSpPr>
        <p:spPr>
          <a:xfrm flipV="1">
            <a:off x="2322407" y="1666518"/>
            <a:ext cx="851746" cy="79169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174153" y="1700808"/>
            <a:ext cx="1336877"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40095" y="1501401"/>
            <a:ext cx="3935730" cy="398780"/>
          </a:xfrm>
          <a:prstGeom prst="rect">
            <a:avLst/>
          </a:prstGeom>
          <a:noFill/>
        </p:spPr>
        <p:txBody>
          <a:bodyPr wrap="none" rtlCol="0">
            <a:spAutoFit/>
          </a:bodyPr>
          <a:lstStyle/>
          <a:p>
            <a:pPr algn="ctr"/>
            <a:r>
              <a:rPr lang="en-US" altLang="zh-CN" sz="2000" dirty="0">
                <a:solidFill>
                  <a:srgbClr val="53D2FF"/>
                </a:solidFill>
                <a:latin typeface="微软雅黑" panose="020B0503020204020204" pitchFamily="34" charset="-122"/>
                <a:ea typeface="微软雅黑" panose="020B0503020204020204" pitchFamily="34" charset="-122"/>
              </a:rPr>
              <a:t>CTF</a:t>
            </a:r>
            <a:r>
              <a:rPr lang="zh-CN" altLang="en-US" sz="2000" dirty="0">
                <a:solidFill>
                  <a:srgbClr val="53D2FF"/>
                </a:solidFill>
                <a:latin typeface="微软雅黑" panose="020B0503020204020204" pitchFamily="34" charset="-122"/>
                <a:ea typeface="微软雅黑" panose="020B0503020204020204" pitchFamily="34" charset="-122"/>
              </a:rPr>
              <a:t>中那些脑洞大开的编码和加密</a:t>
            </a:r>
            <a:endParaRPr lang="zh-CN" altLang="en-US" sz="2000" dirty="0">
              <a:solidFill>
                <a:srgbClr val="53D2FF"/>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flipV="1">
            <a:off x="2812784" y="2373433"/>
            <a:ext cx="316110" cy="27506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128894" y="2373433"/>
            <a:ext cx="144664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762240" y="1375410"/>
            <a:ext cx="4170680" cy="650240"/>
          </a:xfrm>
          <a:prstGeom prst="rect">
            <a:avLst/>
          </a:prstGeom>
          <a:noFill/>
        </p:spPr>
        <p:txBody>
          <a:bodyPr wrap="square" rtlCol="0">
            <a:spAutoFit/>
          </a:bodyPr>
          <a:lstStyle/>
          <a:p>
            <a:pPr>
              <a:lnSpc>
                <a:spcPct val="130000"/>
              </a:lnSpc>
            </a:pPr>
            <a:r>
              <a:rPr lang="en-US" altLang="zh-CN" sz="1400">
                <a:solidFill>
                  <a:schemeClr val="bg1"/>
                </a:solidFill>
                <a:latin typeface="微软雅黑" panose="020B0503020204020204" pitchFamily="34" charset="-122"/>
                <a:ea typeface="微软雅黑" panose="020B0503020204020204" pitchFamily="34" charset="-122"/>
              </a:rPr>
              <a:t>https://www.cnblogs.com/mq0036/p/6544055.html</a:t>
            </a:r>
            <a:endParaRPr lang="en-US" altLang="zh-CN" sz="1400">
              <a:solidFill>
                <a:schemeClr val="bg1"/>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4742418" y="2215015"/>
            <a:ext cx="1063625" cy="398780"/>
          </a:xfrm>
          <a:prstGeom prst="rect">
            <a:avLst/>
          </a:prstGeom>
          <a:noFill/>
        </p:spPr>
        <p:txBody>
          <a:bodyPr wrap="none" rtlCol="0">
            <a:spAutoFit/>
          </a:bodyPr>
          <a:lstStyle/>
          <a:p>
            <a:pPr algn="ctr"/>
            <a:r>
              <a:rPr lang="en-US" altLang="zh-CN" sz="2000" dirty="0">
                <a:solidFill>
                  <a:srgbClr val="53D2FF"/>
                </a:solidFill>
                <a:latin typeface="微软雅黑" panose="020B0503020204020204" pitchFamily="34" charset="-122"/>
                <a:ea typeface="微软雅黑" panose="020B0503020204020204" pitchFamily="34" charset="-122"/>
              </a:rPr>
              <a:t>Echarts</a:t>
            </a:r>
            <a:endParaRPr lang="en-US" altLang="zh-CN" sz="2000" dirty="0">
              <a:solidFill>
                <a:srgbClr val="53D2FF"/>
              </a:solid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3214886" y="3097364"/>
            <a:ext cx="136064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828665" y="2784475"/>
            <a:ext cx="5612765" cy="650240"/>
          </a:xfrm>
          <a:prstGeom prst="rect">
            <a:avLst/>
          </a:prstGeom>
          <a:noFill/>
        </p:spPr>
        <p:txBody>
          <a:bodyPr wrap="square" rtlCol="0">
            <a:spAutoFit/>
          </a:bodyPr>
          <a:lstStyle/>
          <a:p>
            <a:pPr>
              <a:lnSpc>
                <a:spcPct val="130000"/>
              </a:lnSpc>
            </a:pPr>
            <a:r>
              <a:rPr lang="zh-CN" altLang="en-US" sz="1400">
                <a:solidFill>
                  <a:schemeClr val="bg1"/>
                </a:solidFill>
                <a:latin typeface="微软雅黑" panose="020B0503020204020204" pitchFamily="34" charset="-122"/>
                <a:ea typeface="微软雅黑" panose="020B0503020204020204" pitchFamily="34" charset="-122"/>
              </a:rPr>
              <a:t>https://blog.csdn.net/lican19911221/article/details/6998522</a:t>
            </a:r>
            <a:endParaRPr lang="zh-CN" altLang="en-US" sz="140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400">
                <a:solidFill>
                  <a:schemeClr val="bg1"/>
                </a:solidFill>
                <a:latin typeface="微软雅黑" panose="020B0503020204020204" pitchFamily="34" charset="-122"/>
                <a:ea typeface="微软雅黑" panose="020B0503020204020204" pitchFamily="34" charset="-122"/>
              </a:rPr>
              <a:t>https://blog.csdn.net/zhanghdg/article/details/10124771</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4824333" y="2938946"/>
            <a:ext cx="899795" cy="398780"/>
          </a:xfrm>
          <a:prstGeom prst="rect">
            <a:avLst/>
          </a:prstGeom>
          <a:noFill/>
        </p:spPr>
        <p:txBody>
          <a:bodyPr wrap="none" rtlCol="0">
            <a:spAutoFit/>
          </a:bodyPr>
          <a:lstStyle/>
          <a:p>
            <a:pPr algn="ctr"/>
            <a:r>
              <a:rPr lang="en-US" altLang="zh-CN" sz="2000" dirty="0">
                <a:solidFill>
                  <a:srgbClr val="53D2FF"/>
                </a:solidFill>
                <a:latin typeface="微软雅黑" panose="020B0503020204020204" pitchFamily="34" charset="-122"/>
                <a:ea typeface="微软雅黑" panose="020B0503020204020204" pitchFamily="34" charset="-122"/>
              </a:rPr>
              <a:t>CSDN</a:t>
            </a:r>
            <a:endParaRPr lang="en-US" altLang="zh-CN" sz="2000" dirty="0">
              <a:solidFill>
                <a:srgbClr val="53D2FF"/>
              </a:solidFill>
              <a:latin typeface="微软雅黑" panose="020B0503020204020204" pitchFamily="34" charset="-122"/>
              <a:ea typeface="微软雅黑" panose="020B0503020204020204" pitchFamily="34" charset="-122"/>
            </a:endParaRPr>
          </a:p>
        </p:txBody>
      </p:sp>
      <p:cxnSp>
        <p:nvCxnSpPr>
          <p:cNvPr id="66" name="直接连接符 65"/>
          <p:cNvCxnSpPr/>
          <p:nvPr/>
        </p:nvCxnSpPr>
        <p:spPr>
          <a:xfrm>
            <a:off x="3327619" y="3507326"/>
            <a:ext cx="514972" cy="34945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852214" y="3856560"/>
            <a:ext cx="72332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879465" y="3685540"/>
            <a:ext cx="5172710" cy="370840"/>
          </a:xfrm>
          <a:prstGeom prst="rect">
            <a:avLst/>
          </a:prstGeom>
          <a:noFill/>
        </p:spPr>
        <p:txBody>
          <a:bodyPr wrap="square" rtlCol="0">
            <a:spAutoFit/>
          </a:bodyPr>
          <a:lstStyle/>
          <a:p>
            <a:pPr>
              <a:lnSpc>
                <a:spcPct val="130000"/>
              </a:lnSpc>
            </a:pPr>
            <a:r>
              <a:rPr lang="zh-CN" altLang="en-US" sz="1400">
                <a:solidFill>
                  <a:schemeClr val="bg1"/>
                </a:solidFill>
                <a:latin typeface="微软雅黑" panose="020B0503020204020204" pitchFamily="34" charset="-122"/>
                <a:ea typeface="微软雅黑" panose="020B0503020204020204" pitchFamily="34" charset="-122"/>
              </a:rPr>
              <a:t>http://www.zjslove.com/3.decode/kaisa/index.html</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4674790" y="3656505"/>
            <a:ext cx="1198880" cy="398780"/>
          </a:xfrm>
          <a:prstGeom prst="rect">
            <a:avLst/>
          </a:prstGeom>
          <a:noFill/>
        </p:spPr>
        <p:txBody>
          <a:bodyPr wrap="none" rtlCol="0">
            <a:spAutoFit/>
          </a:bodyPr>
          <a:lstStyle/>
          <a:p>
            <a:pPr algn="ctr"/>
            <a:r>
              <a:rPr lang="zh-CN" altLang="en-US" sz="2000" dirty="0">
                <a:solidFill>
                  <a:srgbClr val="53D2FF"/>
                </a:solidFill>
                <a:latin typeface="微软雅黑" panose="020B0503020204020204" pitchFamily="34" charset="-122"/>
                <a:ea typeface="微软雅黑" panose="020B0503020204020204" pitchFamily="34" charset="-122"/>
              </a:rPr>
              <a:t>在线工具</a:t>
            </a:r>
            <a:endParaRPr lang="zh-CN" altLang="en-US" sz="2000" dirty="0">
              <a:solidFill>
                <a:srgbClr val="53D2FF"/>
              </a:solidFill>
              <a:latin typeface="微软雅黑" panose="020B0503020204020204" pitchFamily="34" charset="-122"/>
              <a:ea typeface="微软雅黑" panose="020B0503020204020204" pitchFamily="34" charset="-122"/>
            </a:endParaRPr>
          </a:p>
        </p:txBody>
      </p:sp>
      <p:sp>
        <p:nvSpPr>
          <p:cNvPr id="21" name="TextBox 51"/>
          <p:cNvSpPr txBox="1"/>
          <p:nvPr/>
        </p:nvSpPr>
        <p:spPr>
          <a:xfrm>
            <a:off x="5996305" y="2214880"/>
            <a:ext cx="4170680" cy="370840"/>
          </a:xfrm>
          <a:prstGeom prst="rect">
            <a:avLst/>
          </a:prstGeom>
          <a:noFill/>
        </p:spPr>
        <p:txBody>
          <a:bodyPr wrap="square" rtlCol="0">
            <a:spAutoFit/>
          </a:bodyPr>
          <a:p>
            <a:pPr>
              <a:lnSpc>
                <a:spcPct val="130000"/>
              </a:lnSpc>
            </a:pPr>
            <a:r>
              <a:rPr lang="en-US" altLang="zh-CN" sz="1400">
                <a:solidFill>
                  <a:schemeClr val="bg1"/>
                </a:solidFill>
                <a:latin typeface="微软雅黑" panose="020B0503020204020204" pitchFamily="34" charset="-122"/>
                <a:ea typeface="微软雅黑" panose="020B0503020204020204" pitchFamily="34" charset="-122"/>
              </a:rPr>
              <a:t>https://echarts.baidu.com/</a:t>
            </a:r>
            <a:endParaRPr lang="en-US" altLang="zh-CN" sz="140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7857">
        <p14:pan/>
      </p:transition>
    </mc:Choice>
    <mc:Fallback>
      <p:transition spd="slow" advTm="7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afterEffect">
                                  <p:stCondLst>
                                    <p:cond delay="0"/>
                                  </p:stCondLst>
                                  <p:childTnLst>
                                    <p:animMotion origin="layout" path="M -1.04167E-6 -4.81481E-6 L -0.8832 -4.81481E-6 " pathEditMode="relative" rAng="0" ptsTypes="AA">
                                      <p:cBhvr>
                                        <p:cTn id="6" dur="500" fill="hold"/>
                                        <p:tgtEl>
                                          <p:spTgt spid="26"/>
                                        </p:tgtEl>
                                        <p:attrNameLst>
                                          <p:attrName>ppt_x</p:attrName>
                                          <p:attrName>ppt_y</p:attrName>
                                        </p:attrNameLst>
                                      </p:cBhvr>
                                      <p:rCtr x="-44167" y="0"/>
                                    </p:animMotion>
                                  </p:childTnLst>
                                </p:cTn>
                              </p:par>
                              <p:par>
                                <p:cTn id="7" presetID="2" presetClass="entr" presetSubtype="2" decel="10000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500" fill="hold"/>
                                        <p:tgtEl>
                                          <p:spTgt spid="24"/>
                                        </p:tgtEl>
                                        <p:attrNameLst>
                                          <p:attrName>ppt_x</p:attrName>
                                        </p:attrNameLst>
                                      </p:cBhvr>
                                      <p:tavLst>
                                        <p:tav tm="0">
                                          <p:val>
                                            <p:strVal val="1+#ppt_w/2"/>
                                          </p:val>
                                        </p:tav>
                                        <p:tav tm="100000">
                                          <p:val>
                                            <p:strVal val="#ppt_x"/>
                                          </p:val>
                                        </p:tav>
                                      </p:tavLst>
                                    </p:anim>
                                    <p:anim calcmode="lin" valueType="num">
                                      <p:cBhvr additive="base">
                                        <p:cTn id="10" dur="500" fill="hold"/>
                                        <p:tgtEl>
                                          <p:spTgt spid="24"/>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10" presetClass="exit" presetSubtype="0" fill="hold" nodeType="withEffect">
                                  <p:stCondLst>
                                    <p:cond delay="400"/>
                                  </p:stCondLst>
                                  <p:childTnLst>
                                    <p:animEffect transition="out" filter="fad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down)">
                                      <p:cBhvr>
                                        <p:cTn id="26" dur="200"/>
                                        <p:tgtEl>
                                          <p:spTgt spid="4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left)">
                                      <p:cBhvr>
                                        <p:cTn id="30" dur="200"/>
                                        <p:tgtEl>
                                          <p:spTgt spid="43"/>
                                        </p:tgtEl>
                                      </p:cBhvr>
                                    </p:animEffect>
                                  </p:childTnLst>
                                </p:cTn>
                              </p:par>
                            </p:childTnLst>
                          </p:cTn>
                        </p:par>
                        <p:par>
                          <p:cTn id="31" fill="hold">
                            <p:stCondLst>
                              <p:cond delay="10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46"/>
                                        </p:tgtEl>
                                        <p:attrNameLst>
                                          <p:attrName>style.visibility</p:attrName>
                                        </p:attrNameLst>
                                      </p:cBhvr>
                                      <p:to>
                                        <p:strVal val="visible"/>
                                      </p:to>
                                    </p:set>
                                    <p:animEffect transition="in" filter="fade">
                                      <p:cBhvr>
                                        <p:cTn id="34" dur="100"/>
                                        <p:tgtEl>
                                          <p:spTgt spid="46"/>
                                        </p:tgtEl>
                                      </p:cBhvr>
                                    </p:animEffect>
                                  </p:childTnLst>
                                </p:cTn>
                              </p:par>
                            </p:childTnLst>
                          </p:cTn>
                        </p:par>
                        <p:par>
                          <p:cTn id="35" fill="hold">
                            <p:stCondLst>
                              <p:cond delay="649"/>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52"/>
                                        </p:tgtEl>
                                        <p:attrNameLst>
                                          <p:attrName>style.visibility</p:attrName>
                                        </p:attrNameLst>
                                      </p:cBhvr>
                                      <p:to>
                                        <p:strVal val="visible"/>
                                      </p:to>
                                    </p:set>
                                    <p:animEffect transition="in" filter="fade">
                                      <p:cBhvr>
                                        <p:cTn id="38" dur="1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22" presetClass="entr" presetSubtype="4"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down)">
                                      <p:cBhvr>
                                        <p:cTn id="49" dur="200"/>
                                        <p:tgtEl>
                                          <p:spTgt spid="4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200"/>
                                        <p:tgtEl>
                                          <p:spTgt spid="48"/>
                                        </p:tgtEl>
                                      </p:cBhvr>
                                    </p:animEffect>
                                  </p:childTnLst>
                                </p:cTn>
                              </p:par>
                            </p:childTnLst>
                          </p:cTn>
                        </p:par>
                        <p:par>
                          <p:cTn id="54" fill="hold">
                            <p:stCondLst>
                              <p:cond delay="1000"/>
                            </p:stCondLst>
                            <p:childTnLst>
                              <p:par>
                                <p:cTn id="55" presetID="10" presetClass="entr" presetSubtype="0" fill="hold" grpId="0" nodeType="afterEffect">
                                  <p:stCondLst>
                                    <p:cond delay="0"/>
                                  </p:stCondLst>
                                  <p:iterate type="lt">
                                    <p:tmPct val="10000"/>
                                  </p:iterate>
                                  <p:childTnLst>
                                    <p:set>
                                      <p:cBhvr>
                                        <p:cTn id="56" dur="1" fill="hold">
                                          <p:stCondLst>
                                            <p:cond delay="0"/>
                                          </p:stCondLst>
                                        </p:cTn>
                                        <p:tgtEl>
                                          <p:spTgt spid="53"/>
                                        </p:tgtEl>
                                        <p:attrNameLst>
                                          <p:attrName>style.visibility</p:attrName>
                                        </p:attrNameLst>
                                      </p:cBhvr>
                                      <p:to>
                                        <p:strVal val="visible"/>
                                      </p:to>
                                    </p:set>
                                    <p:animEffect transition="in" filter="fade">
                                      <p:cBhvr>
                                        <p:cTn id="57" dur="100"/>
                                        <p:tgtEl>
                                          <p:spTgt spid="53"/>
                                        </p:tgtEl>
                                      </p:cBhvr>
                                    </p:animEffect>
                                  </p:childTnLst>
                                </p:cTn>
                              </p:par>
                            </p:childTnLst>
                          </p:cTn>
                        </p:par>
                        <p:par>
                          <p:cTn id="58" fill="hold">
                            <p:stCondLst>
                              <p:cond delay="860"/>
                            </p:stCondLst>
                            <p:childTnLst>
                              <p:par>
                                <p:cTn id="59" presetID="10" presetClass="entr" presetSubtype="0" fill="hold" grpId="0" nodeType="afterEffect">
                                  <p:stCondLst>
                                    <p:cond delay="0"/>
                                  </p:stCondLst>
                                  <p:iterate type="lt">
                                    <p:tmPct val="10000"/>
                                  </p:iterate>
                                  <p:childTnLst>
                                    <p:set>
                                      <p:cBhvr>
                                        <p:cTn id="60" dur="1" fill="hold">
                                          <p:stCondLst>
                                            <p:cond delay="0"/>
                                          </p:stCondLst>
                                        </p:cTn>
                                        <p:tgtEl>
                                          <p:spTgt spid="21"/>
                                        </p:tgtEl>
                                        <p:attrNameLst>
                                          <p:attrName>style.visibility</p:attrName>
                                        </p:attrNameLst>
                                      </p:cBhvr>
                                      <p:to>
                                        <p:strVal val="visible"/>
                                      </p:to>
                                    </p:set>
                                    <p:animEffect transition="in" filter="fade">
                                      <p:cBhvr>
                                        <p:cTn id="61" dur="1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22" presetClass="entr" presetSubtype="8" fill="hold"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200"/>
                                        <p:tgtEl>
                                          <p:spTgt spid="57"/>
                                        </p:tgtEl>
                                      </p:cBhvr>
                                    </p:animEffect>
                                  </p:childTnLst>
                                </p:cTn>
                              </p:par>
                            </p:childTnLst>
                          </p:cTn>
                        </p:par>
                        <p:par>
                          <p:cTn id="73" fill="hold">
                            <p:stCondLst>
                              <p:cond delay="500"/>
                            </p:stCondLst>
                            <p:childTnLst>
                              <p:par>
                                <p:cTn id="74" presetID="10" presetClass="entr" presetSubtype="0" fill="hold" grpId="0" nodeType="afterEffect">
                                  <p:stCondLst>
                                    <p:cond delay="0"/>
                                  </p:stCondLst>
                                  <p:iterate type="lt">
                                    <p:tmPct val="10000"/>
                                  </p:iterate>
                                  <p:childTnLst>
                                    <p:set>
                                      <p:cBhvr>
                                        <p:cTn id="75" dur="1" fill="hold">
                                          <p:stCondLst>
                                            <p:cond delay="0"/>
                                          </p:stCondLst>
                                        </p:cTn>
                                        <p:tgtEl>
                                          <p:spTgt spid="59"/>
                                        </p:tgtEl>
                                        <p:attrNameLst>
                                          <p:attrName>style.visibility</p:attrName>
                                        </p:attrNameLst>
                                      </p:cBhvr>
                                      <p:to>
                                        <p:strVal val="visible"/>
                                      </p:to>
                                    </p:set>
                                    <p:animEffect transition="in" filter="fade">
                                      <p:cBhvr>
                                        <p:cTn id="76" dur="100"/>
                                        <p:tgtEl>
                                          <p:spTgt spid="59"/>
                                        </p:tgtEl>
                                      </p:cBhvr>
                                    </p:animEffect>
                                  </p:childTnLst>
                                </p:cTn>
                              </p:par>
                            </p:childTnLst>
                          </p:cTn>
                        </p:par>
                        <p:par>
                          <p:cTn id="77" fill="hold">
                            <p:stCondLst>
                              <p:cond delay="629"/>
                            </p:stCondLst>
                            <p:childTnLst>
                              <p:par>
                                <p:cTn id="78" presetID="10" presetClass="entr" presetSubtype="0" fill="hold" grpId="0" nodeType="afterEffect">
                                  <p:stCondLst>
                                    <p:cond delay="0"/>
                                  </p:stCondLst>
                                  <p:iterate type="lt">
                                    <p:tmPct val="10000"/>
                                  </p:iterate>
                                  <p:childTnLst>
                                    <p:set>
                                      <p:cBhvr>
                                        <p:cTn id="79" dur="1" fill="hold">
                                          <p:stCondLst>
                                            <p:cond delay="0"/>
                                          </p:stCondLst>
                                        </p:cTn>
                                        <p:tgtEl>
                                          <p:spTgt spid="58"/>
                                        </p:tgtEl>
                                        <p:attrNameLst>
                                          <p:attrName>style.visibility</p:attrName>
                                        </p:attrNameLst>
                                      </p:cBhvr>
                                      <p:to>
                                        <p:strVal val="visible"/>
                                      </p:to>
                                    </p:set>
                                    <p:animEffect transition="in" filter="fade">
                                      <p:cBhvr>
                                        <p:cTn id="80" dur="1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10" presetClass="exit" presetSubtype="0" fill="hold" nodeType="withEffect">
                                  <p:stCondLst>
                                    <p:cond delay="0"/>
                                  </p:stCondLst>
                                  <p:childTnLst>
                                    <p:animEffect transition="out" filter="fade">
                                      <p:cBhvr>
                                        <p:cTn id="87" dur="500"/>
                                        <p:tgtEl>
                                          <p:spTgt spid="36"/>
                                        </p:tgtEl>
                                      </p:cBhvr>
                                    </p:animEffect>
                                    <p:set>
                                      <p:cBhvr>
                                        <p:cTn id="88" dur="1" fill="hold">
                                          <p:stCondLst>
                                            <p:cond delay="499"/>
                                          </p:stCondLst>
                                        </p:cTn>
                                        <p:tgtEl>
                                          <p:spTgt spid="36"/>
                                        </p:tgtEl>
                                        <p:attrNameLst>
                                          <p:attrName>style.visibility</p:attrName>
                                        </p:attrNameLst>
                                      </p:cBhvr>
                                      <p:to>
                                        <p:strVal val="hidden"/>
                                      </p:to>
                                    </p:set>
                                  </p:childTnLst>
                                </p:cTn>
                              </p:par>
                              <p:par>
                                <p:cTn id="89" presetID="22" presetClass="entr" presetSubtype="1"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up)">
                                      <p:cBhvr>
                                        <p:cTn id="91" dur="200"/>
                                        <p:tgtEl>
                                          <p:spTgt spid="66"/>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wipe(left)">
                                      <p:cBhvr>
                                        <p:cTn id="95" dur="200"/>
                                        <p:tgtEl>
                                          <p:spTgt spid="67"/>
                                        </p:tgtEl>
                                      </p:cBhvr>
                                    </p:animEffect>
                                  </p:childTnLst>
                                </p:cTn>
                              </p:par>
                            </p:childTnLst>
                          </p:cTn>
                        </p:par>
                        <p:par>
                          <p:cTn id="96" fill="hold">
                            <p:stCondLst>
                              <p:cond delay="1000"/>
                            </p:stCondLst>
                            <p:childTnLst>
                              <p:par>
                                <p:cTn id="97" presetID="10" presetClass="entr" presetSubtype="0" fill="hold" grpId="0" nodeType="afterEffect">
                                  <p:stCondLst>
                                    <p:cond delay="0"/>
                                  </p:stCondLst>
                                  <p:iterate type="lt">
                                    <p:tmPct val="10000"/>
                                  </p:iterate>
                                  <p:childTnLst>
                                    <p:set>
                                      <p:cBhvr>
                                        <p:cTn id="98" dur="1" fill="hold">
                                          <p:stCondLst>
                                            <p:cond delay="0"/>
                                          </p:stCondLst>
                                        </p:cTn>
                                        <p:tgtEl>
                                          <p:spTgt spid="69"/>
                                        </p:tgtEl>
                                        <p:attrNameLst>
                                          <p:attrName>style.visibility</p:attrName>
                                        </p:attrNameLst>
                                      </p:cBhvr>
                                      <p:to>
                                        <p:strVal val="visible"/>
                                      </p:to>
                                    </p:set>
                                    <p:animEffect transition="in" filter="fade">
                                      <p:cBhvr>
                                        <p:cTn id="99" dur="100"/>
                                        <p:tgtEl>
                                          <p:spTgt spid="69"/>
                                        </p:tgtEl>
                                      </p:cBhvr>
                                    </p:animEffect>
                                  </p:childTnLst>
                                </p:cTn>
                              </p:par>
                            </p:childTnLst>
                          </p:cTn>
                        </p:par>
                        <p:par>
                          <p:cTn id="100" fill="hold">
                            <p:stCondLst>
                              <p:cond delay="829"/>
                            </p:stCondLst>
                            <p:childTnLst>
                              <p:par>
                                <p:cTn id="101" presetID="10" presetClass="entr" presetSubtype="0" fill="hold" grpId="0" nodeType="afterEffect">
                                  <p:stCondLst>
                                    <p:cond delay="0"/>
                                  </p:stCondLst>
                                  <p:iterate type="lt">
                                    <p:tmPct val="10000"/>
                                  </p:iterate>
                                  <p:childTnLst>
                                    <p:set>
                                      <p:cBhvr>
                                        <p:cTn id="102" dur="1" fill="hold">
                                          <p:stCondLst>
                                            <p:cond delay="0"/>
                                          </p:stCondLst>
                                        </p:cTn>
                                        <p:tgtEl>
                                          <p:spTgt spid="68"/>
                                        </p:tgtEl>
                                        <p:attrNameLst>
                                          <p:attrName>style.visibility</p:attrName>
                                        </p:attrNameLst>
                                      </p:cBhvr>
                                      <p:to>
                                        <p:strVal val="visible"/>
                                      </p:to>
                                    </p:set>
                                    <p:animEffect transition="in" filter="fade">
                                      <p:cBhvr>
                                        <p:cTn id="103" dur="1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52" grpId="0"/>
      <p:bldP spid="53" grpId="0"/>
      <p:bldP spid="58" grpId="0"/>
      <p:bldP spid="59" grpId="0"/>
      <p:bldP spid="68" grpId="0"/>
      <p:bldP spid="69"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52218" y="2898404"/>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360data\重要数据\桌面\未标题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972" y="2860304"/>
            <a:ext cx="3057525" cy="401955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6" hidden="1"/>
          <p:cNvSpPr/>
          <p:nvPr/>
        </p:nvSpPr>
        <p:spPr bwMode="auto">
          <a:xfrm>
            <a:off x="2322407" y="2712798"/>
            <a:ext cx="92427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7" name="文本框 17"/>
          <p:cNvSpPr txBox="1"/>
          <p:nvPr/>
        </p:nvSpPr>
        <p:spPr>
          <a:xfrm>
            <a:off x="3695853" y="586522"/>
            <a:ext cx="4798707" cy="922020"/>
          </a:xfrm>
          <a:prstGeom prst="rect">
            <a:avLst/>
          </a:prstGeom>
          <a:noFill/>
        </p:spPr>
        <p:txBody>
          <a:bodyPr wrap="square" rtlCol="0">
            <a:spAutoFit/>
          </a:bodyPr>
          <a:lstStyle/>
          <a:p>
            <a:pPr algn="ctr"/>
            <a:r>
              <a:rPr lang="en-US" altLang="zh-CN" sz="5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What's next?</a:t>
            </a:r>
            <a:endParaRPr lang="zh-CN" altLang="en-US" sz="5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9" name="TextBox 8"/>
          <p:cNvSpPr txBox="1"/>
          <p:nvPr/>
        </p:nvSpPr>
        <p:spPr>
          <a:xfrm>
            <a:off x="3294322" y="2015530"/>
            <a:ext cx="5603038" cy="737235"/>
          </a:xfrm>
          <a:prstGeom prst="rect">
            <a:avLst/>
          </a:prstGeom>
          <a:noFill/>
          <a:effectLst/>
        </p:spPr>
        <p:txBody>
          <a:bodyPr wrap="square" rtlCol="0">
            <a:spAutoFit/>
          </a:bodyPr>
          <a:lstStyle/>
          <a:p>
            <a:pPr algn="ctr"/>
            <a:r>
              <a:rPr lang="zh-CN" altLang="en-US" sz="1400" dirty="0">
                <a:solidFill>
                  <a:srgbClr val="00B0F0"/>
                </a:solidFill>
                <a:latin typeface="微软雅黑" panose="020B0503020204020204" pitchFamily="34" charset="-122"/>
                <a:ea typeface="微软雅黑" panose="020B0503020204020204" pitchFamily="34" charset="-122"/>
              </a:rPr>
              <a:t>这是开始，而不是结束！</a:t>
            </a:r>
            <a:endParaRPr lang="zh-CN" altLang="en-US" sz="1400" dirty="0">
              <a:solidFill>
                <a:srgbClr val="00B0F0"/>
              </a:solidFill>
              <a:latin typeface="微软雅黑" panose="020B0503020204020204" pitchFamily="34" charset="-122"/>
              <a:ea typeface="微软雅黑" panose="020B0503020204020204" pitchFamily="34" charset="-122"/>
            </a:endParaRPr>
          </a:p>
          <a:p>
            <a:pPr algn="ctr"/>
            <a:r>
              <a:rPr lang="zh-CN" altLang="en-US" sz="1400" dirty="0">
                <a:solidFill>
                  <a:srgbClr val="00B0F0"/>
                </a:solidFill>
                <a:latin typeface="微软雅黑" panose="020B0503020204020204" pitchFamily="34" charset="-122"/>
                <a:ea typeface="微软雅黑" panose="020B0503020204020204" pitchFamily="34" charset="-122"/>
              </a:rPr>
              <a:t>我们会不断的完善我们的项目，欢迎大家</a:t>
            </a:r>
            <a:r>
              <a:rPr lang="en-US" altLang="zh-CN" sz="1400" dirty="0">
                <a:solidFill>
                  <a:srgbClr val="00B0F0"/>
                </a:solidFill>
                <a:latin typeface="微软雅黑" panose="020B0503020204020204" pitchFamily="34" charset="-122"/>
                <a:ea typeface="微软雅黑" panose="020B0503020204020204" pitchFamily="34" charset="-122"/>
              </a:rPr>
              <a:t>star</a:t>
            </a:r>
            <a:r>
              <a:rPr lang="zh-CN" altLang="en-US" sz="1400" dirty="0">
                <a:solidFill>
                  <a:srgbClr val="00B0F0"/>
                </a:solidFill>
                <a:latin typeface="微软雅黑" panose="020B0503020204020204" pitchFamily="34" charset="-122"/>
                <a:ea typeface="微软雅黑" panose="020B0503020204020204" pitchFamily="34" charset="-122"/>
              </a:rPr>
              <a:t>，</a:t>
            </a:r>
            <a:r>
              <a:rPr lang="en-US" altLang="zh-CN" sz="1400" dirty="0">
                <a:solidFill>
                  <a:srgbClr val="00B0F0"/>
                </a:solidFill>
                <a:latin typeface="微软雅黑" panose="020B0503020204020204" pitchFamily="34" charset="-122"/>
                <a:ea typeface="微软雅黑" panose="020B0503020204020204" pitchFamily="34" charset="-122"/>
              </a:rPr>
              <a:t>fork</a:t>
            </a:r>
            <a:r>
              <a:rPr lang="zh-CN" altLang="en-US" sz="1400" dirty="0">
                <a:solidFill>
                  <a:srgbClr val="00B0F0"/>
                </a:solidFill>
                <a:latin typeface="微软雅黑" panose="020B0503020204020204" pitchFamily="34" charset="-122"/>
                <a:ea typeface="微软雅黑" panose="020B0503020204020204" pitchFamily="34" charset="-122"/>
              </a:rPr>
              <a:t>，以支持更多更复杂的古典、现代密码。</a:t>
            </a:r>
            <a:endParaRPr lang="zh-CN" altLang="en-US" sz="1400" dirty="0">
              <a:solidFill>
                <a:srgbClr val="00B0F0"/>
              </a:solidFill>
              <a:latin typeface="微软雅黑" panose="020B0503020204020204" pitchFamily="34" charset="-122"/>
              <a:ea typeface="微软雅黑" panose="020B0503020204020204" pitchFamily="34" charset="-122"/>
            </a:endParaRPr>
          </a:p>
        </p:txBody>
      </p:sp>
      <p:pic>
        <p:nvPicPr>
          <p:cNvPr id="21" name="1" descr="D:\360data\重要数据\桌面\66666666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2" descr="D:\360data\重要数据\桌面\55555555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3" name="3" descr="D:\360data\重要数据\桌面\444444444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4" name="4" descr="D:\360data\重要数据\桌面\33333333333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5" name="5" descr="D:\360data\重要数据\桌面\22222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6" name="6" descr="D:\360data\重要数据\桌面\1111111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07308" y="3509078"/>
            <a:ext cx="1751994" cy="17519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7" name="LOGO" descr="C:\Users\houwd\Desktop\22222.png22222"/>
          <p:cNvPicPr>
            <a:picLocks noChangeAspect="1" noChangeArrowheads="1"/>
          </p:cNvPicPr>
          <p:nvPr/>
        </p:nvPicPr>
        <p:blipFill>
          <a:blip r:embed="rId9"/>
          <a:srcRect/>
          <a:stretch>
            <a:fillRect/>
          </a:stretch>
        </p:blipFill>
        <p:spPr bwMode="auto">
          <a:xfrm>
            <a:off x="4864100" y="3657600"/>
            <a:ext cx="2463165" cy="246316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3" name="TextBox 8"/>
          <p:cNvSpPr txBox="1"/>
          <p:nvPr/>
        </p:nvSpPr>
        <p:spPr>
          <a:xfrm>
            <a:off x="3280987" y="1508800"/>
            <a:ext cx="5603038" cy="706755"/>
          </a:xfrm>
          <a:prstGeom prst="rect">
            <a:avLst/>
          </a:prstGeom>
          <a:noFill/>
          <a:effectLst/>
        </p:spPr>
        <p:txBody>
          <a:bodyPr wrap="square" rtlCol="0">
            <a:spAutoFit/>
          </a:bodyPr>
          <a:p>
            <a:pPr algn="ctr"/>
            <a:r>
              <a:rPr lang="zh-CN" altLang="en-US" sz="2000">
                <a:solidFill>
                  <a:srgbClr val="53D2FF"/>
                </a:solidFill>
                <a:latin typeface="微软雅黑" panose="020B0503020204020204" pitchFamily="34" charset="-122"/>
                <a:ea typeface="微软雅黑" panose="020B0503020204020204" pitchFamily="34" charset="-122"/>
                <a:sym typeface="+mn-ea"/>
              </a:rPr>
              <a:t>https://github.com/Houwenda/CrypAutool</a:t>
            </a:r>
            <a:endParaRPr lang="zh-CN" altLang="en-US" sz="2000">
              <a:solidFill>
                <a:srgbClr val="53D2FF"/>
              </a:solidFill>
              <a:latin typeface="微软雅黑" panose="020B0503020204020204" pitchFamily="34" charset="-122"/>
              <a:ea typeface="微软雅黑" panose="020B0503020204020204" pitchFamily="34" charset="-122"/>
            </a:endParaRPr>
          </a:p>
          <a:p>
            <a:pPr algn="ctr"/>
            <a:endParaRPr lang="zh-CN" altLang="en-US" sz="20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Tm="2980">
        <p14:flythrough/>
      </p:transition>
    </mc:Choice>
    <mc:Fallback>
      <p:transition spd="slow" advTm="2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63" presetClass="path" presetSubtype="0" fill="hold" nodeType="afterEffect">
                                  <p:stCondLst>
                                    <p:cond delay="0"/>
                                  </p:stCondLst>
                                  <p:childTnLst>
                                    <p:animMotion origin="layout" path="M 0 0 L 0.25 0 E" pathEditMode="relative" ptsTypes="">
                                      <p:cBhvr>
                                        <p:cTn id="15" dur="500" fill="hold"/>
                                        <p:tgtEl>
                                          <p:spTgt spid="5"/>
                                        </p:tgtEl>
                                        <p:attrNameLst>
                                          <p:attrName>ppt_x</p:attrName>
                                          <p:attrName>ppt_y</p:attrName>
                                        </p:attrNameLst>
                                      </p:cBhvr>
                                    </p:animMotion>
                                  </p:childTnLst>
                                </p:cTn>
                              </p:par>
                              <p:par>
                                <p:cTn id="16" presetID="35" presetClass="path" presetSubtype="0" fill="hold" nodeType="withEffect">
                                  <p:stCondLst>
                                    <p:cond delay="0"/>
                                  </p:stCondLst>
                                  <p:childTnLst>
                                    <p:animMotion origin="layout" path="M 0 0 L -0.25 0 E" pathEditMode="relative" ptsTypes="">
                                      <p:cBhvr>
                                        <p:cTn id="17" dur="500" fill="hold"/>
                                        <p:tgtEl>
                                          <p:spTgt spid="6"/>
                                        </p:tgtEl>
                                        <p:attrNameLst>
                                          <p:attrName>ppt_x</p:attrName>
                                          <p:attrName>ppt_y</p:attrName>
                                        </p:attrNameLst>
                                      </p:cBhvr>
                                    </p:animMotion>
                                  </p:childTnLst>
                                </p:cTn>
                              </p:par>
                              <p:par>
                                <p:cTn id="18" presetID="10" presetClass="exit" presetSubtype="0" fill="hold" nodeType="withEffect">
                                  <p:stCondLst>
                                    <p:cond delay="200"/>
                                  </p:stCondLst>
                                  <p:childTnLst>
                                    <p:animEffect transition="out" filter="fade">
                                      <p:cBhvr>
                                        <p:cTn id="19" dur="300"/>
                                        <p:tgtEl>
                                          <p:spTgt spid="6"/>
                                        </p:tgtEl>
                                      </p:cBhvr>
                                    </p:animEffect>
                                    <p:set>
                                      <p:cBhvr>
                                        <p:cTn id="20" dur="1" fill="hold">
                                          <p:stCondLst>
                                            <p:cond delay="299"/>
                                          </p:stCondLst>
                                        </p:cTn>
                                        <p:tgtEl>
                                          <p:spTgt spid="6"/>
                                        </p:tgtEl>
                                        <p:attrNameLst>
                                          <p:attrName>style.visibility</p:attrName>
                                        </p:attrNameLst>
                                      </p:cBhvr>
                                      <p:to>
                                        <p:strVal val="hidden"/>
                                      </p:to>
                                    </p:set>
                                  </p:childTnLst>
                                </p:cTn>
                              </p:par>
                              <p:par>
                                <p:cTn id="21" presetID="10" presetClass="exit" presetSubtype="0" fill="hold" nodeType="withEffect">
                                  <p:stCondLst>
                                    <p:cond delay="200"/>
                                  </p:stCondLst>
                                  <p:childTnLst>
                                    <p:animEffect transition="out" filter="fade">
                                      <p:cBhvr>
                                        <p:cTn id="22" dur="300"/>
                                        <p:tgtEl>
                                          <p:spTgt spid="5"/>
                                        </p:tgtEl>
                                      </p:cBhvr>
                                    </p:animEffect>
                                    <p:set>
                                      <p:cBhvr>
                                        <p:cTn id="23" dur="1" fill="hold">
                                          <p:stCondLst>
                                            <p:cond delay="299"/>
                                          </p:stCondLst>
                                        </p:cTn>
                                        <p:tgtEl>
                                          <p:spTgt spid="5"/>
                                        </p:tgtEl>
                                        <p:attrNameLst>
                                          <p:attrName>style.visibility</p:attrName>
                                        </p:attrNameLst>
                                      </p:cBhvr>
                                      <p:to>
                                        <p:strVal val="hidden"/>
                                      </p:to>
                                    </p:set>
                                  </p:childTnLst>
                                </p:cTn>
                              </p:par>
                              <p:par>
                                <p:cTn id="24" presetID="16" presetClass="entr" presetSubtype="37"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par>
                                <p:cTn id="27" presetID="16" presetClass="entr" presetSubtype="37"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par>
                                <p:cTn id="30" presetID="16" presetClass="entr" presetSubtype="37"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outVertical)">
                                      <p:cBhvr>
                                        <p:cTn id="32" dur="500"/>
                                        <p:tgtEl>
                                          <p:spTgt spid="23"/>
                                        </p:tgtEl>
                                      </p:cBhvr>
                                    </p:animEffect>
                                  </p:childTnLst>
                                </p:cTn>
                              </p:par>
                              <p:par>
                                <p:cTn id="33" presetID="16" presetClass="entr" presetSubtype="37"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outVertical)">
                                      <p:cBhvr>
                                        <p:cTn id="35" dur="500"/>
                                        <p:tgtEl>
                                          <p:spTgt spid="24"/>
                                        </p:tgtEl>
                                      </p:cBhvr>
                                    </p:animEffect>
                                  </p:childTnLst>
                                </p:cTn>
                              </p:par>
                              <p:par>
                                <p:cTn id="36" presetID="16" presetClass="entr" presetSubtype="37"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outVertical)">
                                      <p:cBhvr>
                                        <p:cTn id="38" dur="500"/>
                                        <p:tgtEl>
                                          <p:spTgt spid="25"/>
                                        </p:tgtEl>
                                      </p:cBhvr>
                                    </p:animEffect>
                                  </p:childTnLst>
                                </p:cTn>
                              </p:par>
                              <p:par>
                                <p:cTn id="39" presetID="16" presetClass="entr" presetSubtype="37"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outVertical)">
                                      <p:cBhvr>
                                        <p:cTn id="41" dur="500"/>
                                        <p:tgtEl>
                                          <p:spTgt spid="26"/>
                                        </p:tgtEl>
                                      </p:cBhvr>
                                    </p:animEffect>
                                  </p:childTnLst>
                                </p:cTn>
                              </p:par>
                              <p:par>
                                <p:cTn id="42" presetID="8" presetClass="emph" presetSubtype="0" repeatCount="3000" fill="hold" nodeType="withEffect">
                                  <p:stCondLst>
                                    <p:cond delay="0"/>
                                  </p:stCondLst>
                                  <p:childTnLst>
                                    <p:animRot by="21600000">
                                      <p:cBhvr>
                                        <p:cTn id="43" dur="3000" fill="hold"/>
                                        <p:tgtEl>
                                          <p:spTgt spid="21"/>
                                        </p:tgtEl>
                                        <p:attrNameLst>
                                          <p:attrName>r</p:attrName>
                                        </p:attrNameLst>
                                      </p:cBhvr>
                                    </p:animRot>
                                  </p:childTnLst>
                                </p:cTn>
                              </p:par>
                              <p:par>
                                <p:cTn id="44" presetID="8" presetClass="emph" presetSubtype="0" repeatCount="3000" fill="hold" nodeType="withEffect">
                                  <p:stCondLst>
                                    <p:cond delay="0"/>
                                  </p:stCondLst>
                                  <p:childTnLst>
                                    <p:animRot by="-64800000">
                                      <p:cBhvr>
                                        <p:cTn id="45" dur="3000" fill="hold"/>
                                        <p:tgtEl>
                                          <p:spTgt spid="22"/>
                                        </p:tgtEl>
                                        <p:attrNameLst>
                                          <p:attrName>r</p:attrName>
                                        </p:attrNameLst>
                                      </p:cBhvr>
                                    </p:animRot>
                                  </p:childTnLst>
                                </p:cTn>
                              </p:par>
                              <p:par>
                                <p:cTn id="46" presetID="8" presetClass="emph" presetSubtype="0" repeatCount="3000" fill="hold" nodeType="withEffect">
                                  <p:stCondLst>
                                    <p:cond delay="0"/>
                                  </p:stCondLst>
                                  <p:childTnLst>
                                    <p:animRot by="43200000">
                                      <p:cBhvr>
                                        <p:cTn id="47" dur="3000" fill="hold"/>
                                        <p:tgtEl>
                                          <p:spTgt spid="23"/>
                                        </p:tgtEl>
                                        <p:attrNameLst>
                                          <p:attrName>r</p:attrName>
                                        </p:attrNameLst>
                                      </p:cBhvr>
                                    </p:animRot>
                                  </p:childTnLst>
                                </p:cTn>
                              </p:par>
                              <p:par>
                                <p:cTn id="48" presetID="8" presetClass="emph" presetSubtype="0" repeatCount="3000" fill="hold" nodeType="withEffect">
                                  <p:stCondLst>
                                    <p:cond delay="0"/>
                                  </p:stCondLst>
                                  <p:childTnLst>
                                    <p:animRot by="-43200000">
                                      <p:cBhvr>
                                        <p:cTn id="49" dur="3000" fill="hold"/>
                                        <p:tgtEl>
                                          <p:spTgt spid="24"/>
                                        </p:tgtEl>
                                        <p:attrNameLst>
                                          <p:attrName>r</p:attrName>
                                        </p:attrNameLst>
                                      </p:cBhvr>
                                    </p:animRot>
                                  </p:childTnLst>
                                </p:cTn>
                              </p:par>
                              <p:par>
                                <p:cTn id="50" presetID="8" presetClass="emph" presetSubtype="0" repeatCount="3000" fill="hold" nodeType="withEffect">
                                  <p:stCondLst>
                                    <p:cond delay="0"/>
                                  </p:stCondLst>
                                  <p:childTnLst>
                                    <p:animRot by="21600000">
                                      <p:cBhvr>
                                        <p:cTn id="51" dur="3000" fill="hold"/>
                                        <p:tgtEl>
                                          <p:spTgt spid="25"/>
                                        </p:tgtEl>
                                        <p:attrNameLst>
                                          <p:attrName>r</p:attrName>
                                        </p:attrNameLst>
                                      </p:cBhvr>
                                    </p:animRot>
                                  </p:childTnLst>
                                </p:cTn>
                              </p:par>
                              <p:par>
                                <p:cTn id="52" presetID="8" presetClass="emph" presetSubtype="0" repeatCount="3000" fill="hold" nodeType="withEffect">
                                  <p:stCondLst>
                                    <p:cond delay="0"/>
                                  </p:stCondLst>
                                  <p:childTnLst>
                                    <p:animRot by="-21600000">
                                      <p:cBhvr>
                                        <p:cTn id="53" dur="3000" fill="hold"/>
                                        <p:tgtEl>
                                          <p:spTgt spid="26"/>
                                        </p:tgtEl>
                                        <p:attrNameLst>
                                          <p:attrName>r</p:attrName>
                                        </p:attrNameLst>
                                      </p:cBhvr>
                                    </p:animRot>
                                  </p:childTnLst>
                                </p:cTn>
                              </p:par>
                              <p:par>
                                <p:cTn id="54" presetID="16" presetClass="entr" presetSubtype="37"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arn(outVertical)">
                                      <p:cBhvr>
                                        <p:cTn id="56" dur="500"/>
                                        <p:tgtEl>
                                          <p:spTgt spid="27"/>
                                        </p:tgtEl>
                                      </p:cBhvr>
                                    </p:animEffect>
                                  </p:childTnLst>
                                </p:cTn>
                              </p:par>
                              <p:par>
                                <p:cTn id="57" presetID="16" presetClass="entr" presetSubtype="37"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barn(outVertical)">
                                      <p:cBhvr>
                                        <p:cTn id="59" dur="500"/>
                                        <p:tgtEl>
                                          <p:spTgt spid="9"/>
                                        </p:tgtEl>
                                      </p:cBhvr>
                                    </p:animEffect>
                                  </p:childTnLst>
                                </p:cTn>
                              </p:par>
                              <p:par>
                                <p:cTn id="60" presetID="16" presetClass="entr" presetSubtype="37"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arn(outVertical)">
                                      <p:cBhvr>
                                        <p:cTn id="62" dur="500"/>
                                        <p:tgtEl>
                                          <p:spTgt spid="7"/>
                                        </p:tgtEl>
                                      </p:cBhvr>
                                    </p:animEffect>
                                  </p:childTnLst>
                                </p:cTn>
                              </p:par>
                              <p:par>
                                <p:cTn id="63" presetID="16" presetClass="entr" presetSubtype="37"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barn(outVertical)">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ldLvl="0" animBg="1"/>
      <p:bldP spid="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4"/>
          <p:cNvSpPr>
            <a:spLocks noChangeArrowheads="1"/>
          </p:cNvSpPr>
          <p:nvPr/>
        </p:nvSpPr>
        <p:spPr bwMode="auto">
          <a:xfrm>
            <a:off x="3641576" y="1800866"/>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01</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古典密码</a:t>
            </a:r>
            <a:endParaRPr lang="zh-CN" altLang="en-US" dirty="0"/>
          </a:p>
        </p:txBody>
      </p:sp>
      <p:sp>
        <p:nvSpPr>
          <p:cNvPr id="18" name="AutoShape 24"/>
          <p:cNvSpPr>
            <a:spLocks noChangeArrowheads="1"/>
          </p:cNvSpPr>
          <p:nvPr/>
        </p:nvSpPr>
        <p:spPr bwMode="auto">
          <a:xfrm>
            <a:off x="3988486" y="1959132"/>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02</a:t>
            </a:r>
            <a:endParaRPr lang="en-US" altLang="zh-CN" sz="4000" i="1"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常用编码</a:t>
            </a:r>
            <a:endParaRPr lang="zh-CN" altLang="en-US" dirty="0">
              <a:solidFill>
                <a:prstClr val="white"/>
              </a:solidFill>
              <a:latin typeface="微软雅黑" panose="020B0503020204020204" pitchFamily="34" charset="-122"/>
              <a:ea typeface="微软雅黑" panose="020B0503020204020204" pitchFamily="34" charset="-122"/>
            </a:endParaRPr>
          </a:p>
          <a:p>
            <a:pPr lvl="0" algn="ctr"/>
            <a:r>
              <a:rPr lang="zh-CN" altLang="en-US" dirty="0">
                <a:solidFill>
                  <a:prstClr val="white"/>
                </a:solidFill>
                <a:latin typeface="微软雅黑" panose="020B0503020204020204" pitchFamily="34" charset="-122"/>
                <a:ea typeface="微软雅黑" panose="020B0503020204020204" pitchFamily="34" charset="-122"/>
              </a:rPr>
              <a:t>附加功能</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9" name="AutoShape 24"/>
          <p:cNvSpPr>
            <a:spLocks noChangeArrowheads="1"/>
          </p:cNvSpPr>
          <p:nvPr/>
        </p:nvSpPr>
        <p:spPr bwMode="auto">
          <a:xfrm>
            <a:off x="4358195" y="216623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03</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可视化</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0" name="AutoShape 24"/>
          <p:cNvSpPr>
            <a:spLocks noChangeArrowheads="1"/>
          </p:cNvSpPr>
          <p:nvPr/>
        </p:nvSpPr>
        <p:spPr bwMode="auto">
          <a:xfrm>
            <a:off x="4832212" y="2367677"/>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04</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智能分析</a:t>
            </a: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11"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1"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22"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3362" y="2276872"/>
            <a:ext cx="1198880" cy="891540"/>
          </a:xfrm>
          <a:prstGeom prst="rect">
            <a:avLst/>
          </a:prstGeom>
          <a:noFill/>
        </p:spPr>
        <p:txBody>
          <a:bodyPr wrap="none" rtlCol="0">
            <a:spAutoFit/>
          </a:bodyPr>
          <a:lstStyle/>
          <a:p>
            <a:pPr algn="ctr"/>
            <a:r>
              <a:rPr lang="zh-CN" altLang="en-US"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特点</a:t>
            </a:r>
            <a:endParaRPr lang="en-US" altLang="zh-CN"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Features</a:t>
            </a:r>
            <a:endParaRPr lang="zh-CN" altLang="en-US"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8" name="Picture 6"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610" y="3603973"/>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300" advClick="0" advTm="3147">
        <p14:pan dir="r"/>
      </p:transition>
    </mc:Choice>
    <mc:Fallback>
      <p:transition spd="slow" advClick="0" advTm="3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1+#ppt_w/2"/>
                                          </p:val>
                                        </p:tav>
                                        <p:tav tm="100000">
                                          <p:val>
                                            <p:strVal val="#ppt_x"/>
                                          </p:val>
                                        </p:tav>
                                      </p:tavLst>
                                    </p:anim>
                                    <p:anim calcmode="lin" valueType="num">
                                      <p:cBhvr additive="base">
                                        <p:cTn id="32" dur="500" fill="hold"/>
                                        <p:tgtEl>
                                          <p:spTgt spid="22"/>
                                        </p:tgtEl>
                                        <p:attrNameLst>
                                          <p:attrName>ppt_y</p:attrName>
                                        </p:attrNameLst>
                                      </p:cBhvr>
                                      <p:tavLst>
                                        <p:tav tm="0">
                                          <p:val>
                                            <p:strVal val="#ppt_y"/>
                                          </p:val>
                                        </p:tav>
                                        <p:tav tm="100000">
                                          <p:val>
                                            <p:strVal val="#ppt_y"/>
                                          </p:val>
                                        </p:tav>
                                      </p:tavLst>
                                    </p:anim>
                                  </p:childTnLst>
                                </p:cTn>
                              </p:par>
                              <p:par>
                                <p:cTn id="33" presetID="8" presetClass="emph" presetSubtype="0" fill="hold" nodeType="withEffect">
                                  <p:stCondLst>
                                    <p:cond delay="0"/>
                                  </p:stCondLst>
                                  <p:childTnLst>
                                    <p:animRot by="21600000">
                                      <p:cBhvr>
                                        <p:cTn id="34" dur="3000" fill="hold"/>
                                        <p:tgtEl>
                                          <p:spTgt spid="11"/>
                                        </p:tgtEl>
                                        <p:attrNameLst>
                                          <p:attrName>r</p:attrName>
                                        </p:attrNameLst>
                                      </p:cBhvr>
                                    </p:animRot>
                                  </p:childTnLst>
                                </p:cTn>
                              </p:par>
                              <p:par>
                                <p:cTn id="35" presetID="8" presetClass="emph" presetSubtype="0" fill="hold" nodeType="withEffect">
                                  <p:stCondLst>
                                    <p:cond delay="0"/>
                                  </p:stCondLst>
                                  <p:childTnLst>
                                    <p:animRot by="-64800000">
                                      <p:cBhvr>
                                        <p:cTn id="36" dur="3000" fill="hold"/>
                                        <p:tgtEl>
                                          <p:spTgt spid="12"/>
                                        </p:tgtEl>
                                        <p:attrNameLst>
                                          <p:attrName>r</p:attrName>
                                        </p:attrNameLst>
                                      </p:cBhvr>
                                    </p:animRot>
                                  </p:childTnLst>
                                </p:cTn>
                              </p:par>
                              <p:par>
                                <p:cTn id="37" presetID="8" presetClass="emph" presetSubtype="0" fill="hold" nodeType="withEffect">
                                  <p:stCondLst>
                                    <p:cond delay="0"/>
                                  </p:stCondLst>
                                  <p:childTnLst>
                                    <p:animRot by="43200000">
                                      <p:cBhvr>
                                        <p:cTn id="38" dur="3000" fill="hold"/>
                                        <p:tgtEl>
                                          <p:spTgt spid="13"/>
                                        </p:tgtEl>
                                        <p:attrNameLst>
                                          <p:attrName>r</p:attrName>
                                        </p:attrNameLst>
                                      </p:cBhvr>
                                    </p:animRot>
                                  </p:childTnLst>
                                </p:cTn>
                              </p:par>
                              <p:par>
                                <p:cTn id="39" presetID="8" presetClass="emph" presetSubtype="0" fill="hold" nodeType="withEffect">
                                  <p:stCondLst>
                                    <p:cond delay="0"/>
                                  </p:stCondLst>
                                  <p:childTnLst>
                                    <p:animRot by="-43200000">
                                      <p:cBhvr>
                                        <p:cTn id="40" dur="3000" fill="hold"/>
                                        <p:tgtEl>
                                          <p:spTgt spid="14"/>
                                        </p:tgtEl>
                                        <p:attrNameLst>
                                          <p:attrName>r</p:attrName>
                                        </p:attrNameLst>
                                      </p:cBhvr>
                                    </p:animRot>
                                  </p:childTnLst>
                                </p:cTn>
                              </p:par>
                              <p:par>
                                <p:cTn id="41" presetID="8" presetClass="emph" presetSubtype="0" fill="hold" nodeType="withEffect">
                                  <p:stCondLst>
                                    <p:cond delay="0"/>
                                  </p:stCondLst>
                                  <p:childTnLst>
                                    <p:animRot by="21600000">
                                      <p:cBhvr>
                                        <p:cTn id="42" dur="3000" fill="hold"/>
                                        <p:tgtEl>
                                          <p:spTgt spid="21"/>
                                        </p:tgtEl>
                                        <p:attrNameLst>
                                          <p:attrName>r</p:attrName>
                                        </p:attrNameLst>
                                      </p:cBhvr>
                                    </p:animRot>
                                  </p:childTnLst>
                                </p:cTn>
                              </p:par>
                              <p:par>
                                <p:cTn id="43" presetID="8" presetClass="emph" presetSubtype="0" fill="hold" nodeType="withEffect">
                                  <p:stCondLst>
                                    <p:cond delay="0"/>
                                  </p:stCondLst>
                                  <p:childTnLst>
                                    <p:animRot by="-21600000">
                                      <p:cBhvr>
                                        <p:cTn id="44" dur="3000" fill="hold"/>
                                        <p:tgtEl>
                                          <p:spTgt spid="22"/>
                                        </p:tgtEl>
                                        <p:attrNameLst>
                                          <p:attrName>r</p:attrName>
                                        </p:attrNameLst>
                                      </p:cBhvr>
                                    </p:animRot>
                                  </p:childTnLst>
                                </p:cTn>
                              </p:par>
                              <p:par>
                                <p:cTn id="45" presetID="10" presetClass="entr" presetSubtype="0" fill="hold" grpId="0"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2" presetClass="exit" presetSubtype="6" fill="hold" nodeType="withEffect">
                                  <p:stCondLst>
                                    <p:cond delay="500"/>
                                  </p:stCondLst>
                                  <p:childTnLst>
                                    <p:anim calcmode="lin" valueType="num">
                                      <p:cBhvr additive="base">
                                        <p:cTn id="49" dur="500"/>
                                        <p:tgtEl>
                                          <p:spTgt spid="8"/>
                                        </p:tgtEl>
                                        <p:attrNameLst>
                                          <p:attrName>ppt_x</p:attrName>
                                        </p:attrNameLst>
                                      </p:cBhvr>
                                      <p:tavLst>
                                        <p:tav tm="0">
                                          <p:val>
                                            <p:strVal val="ppt_x"/>
                                          </p:val>
                                        </p:tav>
                                        <p:tav tm="100000">
                                          <p:val>
                                            <p:strVal val="1+ppt_w/2"/>
                                          </p:val>
                                        </p:tav>
                                      </p:tavLst>
                                    </p:anim>
                                    <p:anim calcmode="lin" valueType="num">
                                      <p:cBhvr additive="base">
                                        <p:cTn id="50" dur="500"/>
                                        <p:tgtEl>
                                          <p:spTgt spid="8"/>
                                        </p:tgtEl>
                                        <p:attrNameLst>
                                          <p:attrName>ppt_y</p:attrName>
                                        </p:attrNameLst>
                                      </p:cBhvr>
                                      <p:tavLst>
                                        <p:tav tm="0">
                                          <p:val>
                                            <p:strVal val="ppt_y"/>
                                          </p:val>
                                        </p:tav>
                                        <p:tav tm="100000">
                                          <p:val>
                                            <p:strVal val="1+ppt_h/2"/>
                                          </p:val>
                                        </p:tav>
                                      </p:tavLst>
                                    </p:anim>
                                    <p:set>
                                      <p:cBhvr>
                                        <p:cTn id="51" dur="1" fill="hold">
                                          <p:stCondLst>
                                            <p:cond delay="499"/>
                                          </p:stCondLst>
                                        </p:cTn>
                                        <p:tgtEl>
                                          <p:spTgt spid="8"/>
                                        </p:tgtEl>
                                        <p:attrNameLst>
                                          <p:attrName>style.visibility</p:attrName>
                                        </p:attrNameLst>
                                      </p:cBhvr>
                                      <p:to>
                                        <p:strVal val="hidden"/>
                                      </p:to>
                                    </p:set>
                                  </p:childTnLst>
                                </p:cTn>
                              </p:par>
                              <p:par>
                                <p:cTn id="52" presetID="53" presetClass="entr" presetSubtype="16" fill="hold" grpId="0" nodeType="withEffect">
                                  <p:stCondLst>
                                    <p:cond delay="700"/>
                                  </p:stCondLst>
                                  <p:childTnLst>
                                    <p:set>
                                      <p:cBhvr>
                                        <p:cTn id="53" dur="1" fill="hold">
                                          <p:stCondLst>
                                            <p:cond delay="0"/>
                                          </p:stCondLst>
                                        </p:cTn>
                                        <p:tgtEl>
                                          <p:spTgt spid="17"/>
                                        </p:tgtEl>
                                        <p:attrNameLst>
                                          <p:attrName>style.visibility</p:attrName>
                                        </p:attrNameLst>
                                      </p:cBhvr>
                                      <p:to>
                                        <p:strVal val="visible"/>
                                      </p:to>
                                    </p:set>
                                    <p:anim calcmode="lin" valueType="num">
                                      <p:cBhvr>
                                        <p:cTn id="54" dur="400" fill="hold"/>
                                        <p:tgtEl>
                                          <p:spTgt spid="17"/>
                                        </p:tgtEl>
                                        <p:attrNameLst>
                                          <p:attrName>ppt_w</p:attrName>
                                        </p:attrNameLst>
                                      </p:cBhvr>
                                      <p:tavLst>
                                        <p:tav tm="0">
                                          <p:val>
                                            <p:fltVal val="0"/>
                                          </p:val>
                                        </p:tav>
                                        <p:tav tm="100000">
                                          <p:val>
                                            <p:strVal val="#ppt_w"/>
                                          </p:val>
                                        </p:tav>
                                      </p:tavLst>
                                    </p:anim>
                                    <p:anim calcmode="lin" valueType="num">
                                      <p:cBhvr>
                                        <p:cTn id="55" dur="400" fill="hold"/>
                                        <p:tgtEl>
                                          <p:spTgt spid="17"/>
                                        </p:tgtEl>
                                        <p:attrNameLst>
                                          <p:attrName>ppt_h</p:attrName>
                                        </p:attrNameLst>
                                      </p:cBhvr>
                                      <p:tavLst>
                                        <p:tav tm="0">
                                          <p:val>
                                            <p:fltVal val="0"/>
                                          </p:val>
                                        </p:tav>
                                        <p:tav tm="100000">
                                          <p:val>
                                            <p:strVal val="#ppt_h"/>
                                          </p:val>
                                        </p:tav>
                                      </p:tavLst>
                                    </p:anim>
                                    <p:animEffect transition="in" filter="fade">
                                      <p:cBhvr>
                                        <p:cTn id="56" dur="400"/>
                                        <p:tgtEl>
                                          <p:spTgt spid="17"/>
                                        </p:tgtEl>
                                      </p:cBhvr>
                                    </p:animEffect>
                                  </p:childTnLst>
                                </p:cTn>
                              </p:par>
                              <p:par>
                                <p:cTn id="57" presetID="42" presetClass="path" presetSubtype="0" decel="100000" fill="hold" grpId="1" nodeType="withEffect">
                                  <p:stCondLst>
                                    <p:cond delay="700"/>
                                  </p:stCondLst>
                                  <p:childTnLst>
                                    <p:animMotion origin="layout" path="M -4.79167E-6 -3.33333E-6 L -0.20846 -0.03426 " pathEditMode="relative" rAng="0" ptsTypes="AA">
                                      <p:cBhvr>
                                        <p:cTn id="58" dur="500" spd="-100000" fill="hold"/>
                                        <p:tgtEl>
                                          <p:spTgt spid="17"/>
                                        </p:tgtEl>
                                        <p:attrNameLst>
                                          <p:attrName>ppt_x</p:attrName>
                                          <p:attrName>ppt_y</p:attrName>
                                        </p:attrNameLst>
                                      </p:cBhvr>
                                      <p:rCtr x="-10430" y="-1713"/>
                                    </p:animMotion>
                                  </p:childTnLst>
                                </p:cTn>
                              </p:par>
                              <p:par>
                                <p:cTn id="59" presetID="53" presetClass="entr" presetSubtype="16" fill="hold" grpId="0" nodeType="withEffect">
                                  <p:stCondLst>
                                    <p:cond delay="9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400" fill="hold"/>
                                        <p:tgtEl>
                                          <p:spTgt spid="18"/>
                                        </p:tgtEl>
                                        <p:attrNameLst>
                                          <p:attrName>ppt_w</p:attrName>
                                        </p:attrNameLst>
                                      </p:cBhvr>
                                      <p:tavLst>
                                        <p:tav tm="0">
                                          <p:val>
                                            <p:fltVal val="0"/>
                                          </p:val>
                                        </p:tav>
                                        <p:tav tm="100000">
                                          <p:val>
                                            <p:strVal val="#ppt_w"/>
                                          </p:val>
                                        </p:tav>
                                      </p:tavLst>
                                    </p:anim>
                                    <p:anim calcmode="lin" valueType="num">
                                      <p:cBhvr>
                                        <p:cTn id="62" dur="400" fill="hold"/>
                                        <p:tgtEl>
                                          <p:spTgt spid="18"/>
                                        </p:tgtEl>
                                        <p:attrNameLst>
                                          <p:attrName>ppt_h</p:attrName>
                                        </p:attrNameLst>
                                      </p:cBhvr>
                                      <p:tavLst>
                                        <p:tav tm="0">
                                          <p:val>
                                            <p:fltVal val="0"/>
                                          </p:val>
                                        </p:tav>
                                        <p:tav tm="100000">
                                          <p:val>
                                            <p:strVal val="#ppt_h"/>
                                          </p:val>
                                        </p:tav>
                                      </p:tavLst>
                                    </p:anim>
                                    <p:animEffect transition="in" filter="fade">
                                      <p:cBhvr>
                                        <p:cTn id="63" dur="400"/>
                                        <p:tgtEl>
                                          <p:spTgt spid="18"/>
                                        </p:tgtEl>
                                      </p:cBhvr>
                                    </p:animEffect>
                                  </p:childTnLst>
                                </p:cTn>
                              </p:par>
                              <p:par>
                                <p:cTn id="64" presetID="42" presetClass="path" presetSubtype="0" decel="100000" fill="hold" grpId="1" nodeType="withEffect">
                                  <p:stCondLst>
                                    <p:cond delay="900"/>
                                  </p:stCondLst>
                                  <p:childTnLst>
                                    <p:animMotion origin="layout" path="M -2.45344E-6 -3.7037E-7 L -0.21969 -0.05926 " pathEditMode="relative" rAng="0" ptsTypes="AA">
                                      <p:cBhvr>
                                        <p:cTn id="65" dur="500" spd="-100000" fill="hold"/>
                                        <p:tgtEl>
                                          <p:spTgt spid="18"/>
                                        </p:tgtEl>
                                        <p:attrNameLst>
                                          <p:attrName>ppt_x</p:attrName>
                                          <p:attrName>ppt_y</p:attrName>
                                        </p:attrNameLst>
                                      </p:cBhvr>
                                      <p:rCtr x="-10991" y="-2963"/>
                                    </p:animMotion>
                                  </p:childTnLst>
                                </p:cTn>
                              </p:par>
                              <p:par>
                                <p:cTn id="66" presetID="53" presetClass="entr" presetSubtype="16" fill="hold" grpId="0" nodeType="withEffect">
                                  <p:stCondLst>
                                    <p:cond delay="1100"/>
                                  </p:stCondLst>
                                  <p:childTnLst>
                                    <p:set>
                                      <p:cBhvr>
                                        <p:cTn id="67" dur="1" fill="hold">
                                          <p:stCondLst>
                                            <p:cond delay="0"/>
                                          </p:stCondLst>
                                        </p:cTn>
                                        <p:tgtEl>
                                          <p:spTgt spid="19"/>
                                        </p:tgtEl>
                                        <p:attrNameLst>
                                          <p:attrName>style.visibility</p:attrName>
                                        </p:attrNameLst>
                                      </p:cBhvr>
                                      <p:to>
                                        <p:strVal val="visible"/>
                                      </p:to>
                                    </p:set>
                                    <p:anim calcmode="lin" valueType="num">
                                      <p:cBhvr>
                                        <p:cTn id="68" dur="400" fill="hold"/>
                                        <p:tgtEl>
                                          <p:spTgt spid="19"/>
                                        </p:tgtEl>
                                        <p:attrNameLst>
                                          <p:attrName>ppt_w</p:attrName>
                                        </p:attrNameLst>
                                      </p:cBhvr>
                                      <p:tavLst>
                                        <p:tav tm="0">
                                          <p:val>
                                            <p:fltVal val="0"/>
                                          </p:val>
                                        </p:tav>
                                        <p:tav tm="100000">
                                          <p:val>
                                            <p:strVal val="#ppt_w"/>
                                          </p:val>
                                        </p:tav>
                                      </p:tavLst>
                                    </p:anim>
                                    <p:anim calcmode="lin" valueType="num">
                                      <p:cBhvr>
                                        <p:cTn id="69" dur="400" fill="hold"/>
                                        <p:tgtEl>
                                          <p:spTgt spid="19"/>
                                        </p:tgtEl>
                                        <p:attrNameLst>
                                          <p:attrName>ppt_h</p:attrName>
                                        </p:attrNameLst>
                                      </p:cBhvr>
                                      <p:tavLst>
                                        <p:tav tm="0">
                                          <p:val>
                                            <p:fltVal val="0"/>
                                          </p:val>
                                        </p:tav>
                                        <p:tav tm="100000">
                                          <p:val>
                                            <p:strVal val="#ppt_h"/>
                                          </p:val>
                                        </p:tav>
                                      </p:tavLst>
                                    </p:anim>
                                    <p:animEffect transition="in" filter="fade">
                                      <p:cBhvr>
                                        <p:cTn id="70" dur="400"/>
                                        <p:tgtEl>
                                          <p:spTgt spid="19"/>
                                        </p:tgtEl>
                                      </p:cBhvr>
                                    </p:animEffect>
                                  </p:childTnLst>
                                </p:cTn>
                              </p:par>
                              <p:par>
                                <p:cTn id="71" presetID="42" presetClass="path" presetSubtype="0" decel="100000" fill="hold" grpId="1" nodeType="withEffect">
                                  <p:stCondLst>
                                    <p:cond delay="1100"/>
                                  </p:stCondLst>
                                  <p:childTnLst>
                                    <p:animMotion origin="layout" path="M 4.51621E-6 2.96296E-6 L -0.23089 -0.08426 " pathEditMode="relative" rAng="0" ptsTypes="AA">
                                      <p:cBhvr>
                                        <p:cTn id="72" dur="500" spd="-100000" fill="hold"/>
                                        <p:tgtEl>
                                          <p:spTgt spid="19"/>
                                        </p:tgtEl>
                                        <p:attrNameLst>
                                          <p:attrName>ppt_x</p:attrName>
                                          <p:attrName>ppt_y</p:attrName>
                                        </p:attrNameLst>
                                      </p:cBhvr>
                                      <p:rCtr x="-11551" y="-4213"/>
                                    </p:animMotion>
                                  </p:childTnLst>
                                </p:cTn>
                              </p:par>
                              <p:par>
                                <p:cTn id="73" presetID="53" presetClass="entr" presetSubtype="16" fill="hold" grpId="0" nodeType="withEffect">
                                  <p:stCondLst>
                                    <p:cond delay="1300"/>
                                  </p:stCondLst>
                                  <p:childTnLst>
                                    <p:set>
                                      <p:cBhvr>
                                        <p:cTn id="74" dur="1" fill="hold">
                                          <p:stCondLst>
                                            <p:cond delay="0"/>
                                          </p:stCondLst>
                                        </p:cTn>
                                        <p:tgtEl>
                                          <p:spTgt spid="20"/>
                                        </p:tgtEl>
                                        <p:attrNameLst>
                                          <p:attrName>style.visibility</p:attrName>
                                        </p:attrNameLst>
                                      </p:cBhvr>
                                      <p:to>
                                        <p:strVal val="visible"/>
                                      </p:to>
                                    </p:set>
                                    <p:anim calcmode="lin" valueType="num">
                                      <p:cBhvr>
                                        <p:cTn id="75" dur="400" fill="hold"/>
                                        <p:tgtEl>
                                          <p:spTgt spid="20"/>
                                        </p:tgtEl>
                                        <p:attrNameLst>
                                          <p:attrName>ppt_w</p:attrName>
                                        </p:attrNameLst>
                                      </p:cBhvr>
                                      <p:tavLst>
                                        <p:tav tm="0">
                                          <p:val>
                                            <p:fltVal val="0"/>
                                          </p:val>
                                        </p:tav>
                                        <p:tav tm="100000">
                                          <p:val>
                                            <p:strVal val="#ppt_w"/>
                                          </p:val>
                                        </p:tav>
                                      </p:tavLst>
                                    </p:anim>
                                    <p:anim calcmode="lin" valueType="num">
                                      <p:cBhvr>
                                        <p:cTn id="76" dur="400" fill="hold"/>
                                        <p:tgtEl>
                                          <p:spTgt spid="20"/>
                                        </p:tgtEl>
                                        <p:attrNameLst>
                                          <p:attrName>ppt_h</p:attrName>
                                        </p:attrNameLst>
                                      </p:cBhvr>
                                      <p:tavLst>
                                        <p:tav tm="0">
                                          <p:val>
                                            <p:fltVal val="0"/>
                                          </p:val>
                                        </p:tav>
                                        <p:tav tm="100000">
                                          <p:val>
                                            <p:strVal val="#ppt_h"/>
                                          </p:val>
                                        </p:tav>
                                      </p:tavLst>
                                    </p:anim>
                                    <p:animEffect transition="in" filter="fade">
                                      <p:cBhvr>
                                        <p:cTn id="77" dur="400"/>
                                        <p:tgtEl>
                                          <p:spTgt spid="20"/>
                                        </p:tgtEl>
                                      </p:cBhvr>
                                    </p:animEffect>
                                  </p:childTnLst>
                                </p:cTn>
                              </p:par>
                              <p:par>
                                <p:cTn id="78" presetID="42" presetClass="path" presetSubtype="0" decel="100000" fill="hold" grpId="1" nodeType="withEffect">
                                  <p:stCondLst>
                                    <p:cond delay="1300"/>
                                  </p:stCondLst>
                                  <p:childTnLst>
                                    <p:animMotion origin="layout" path="M 1.97291E-6 -4.07407E-6 L -0.24196 -0.10926 " pathEditMode="relative" rAng="0" ptsTypes="AA">
                                      <p:cBhvr>
                                        <p:cTn id="79" dur="500" spd="-100000" fill="hold"/>
                                        <p:tgtEl>
                                          <p:spTgt spid="20"/>
                                        </p:tgtEl>
                                        <p:attrNameLst>
                                          <p:attrName>ppt_x</p:attrName>
                                          <p:attrName>ppt_y</p:attrName>
                                        </p:attrNameLst>
                                      </p:cBhvr>
                                      <p:rCtr x="-12098"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bldLvl="0" animBg="1"/>
      <p:bldP spid="18" grpId="0" bldLvl="0" animBg="1"/>
      <p:bldP spid="18" grpId="1" bldLvl="0" animBg="1"/>
      <p:bldP spid="19" grpId="0" bldLvl="0" animBg="1"/>
      <p:bldP spid="19" grpId="1" bldLvl="0" animBg="1"/>
      <p:bldP spid="20" grpId="0" bldLvl="0" animBg="1"/>
      <p:bldP spid="20" grpId="1" bldLvl="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1" descr="D:\360data\重要数据\桌面\66666666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2" descr="D:\360data\重要数据\桌面\5555555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5" name="3" descr="D:\360data\重要数据\桌面\44444444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6" name="4" descr="D:\360data\重要数据\桌面\3333333333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7" name="5" descr="D:\360data\重要数据\桌面\2222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8" name="6" descr="D:\360data\重要数据\桌面\111111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320304" y="2263437"/>
            <a:ext cx="1198880" cy="891540"/>
          </a:xfrm>
          <a:prstGeom prst="rect">
            <a:avLst/>
          </a:prstGeom>
          <a:noFill/>
        </p:spPr>
        <p:txBody>
          <a:bodyPr wrap="none" rtlCol="0">
            <a:spAutoFit/>
          </a:bodyPr>
          <a:lstStyle/>
          <a:p>
            <a:pPr algn="ctr"/>
            <a:r>
              <a:rPr lang="zh-CN" altLang="en-US"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特点</a:t>
            </a:r>
            <a:endParaRPr lang="en-US" altLang="zh-CN" sz="40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Features</a:t>
            </a:r>
            <a:endParaRPr lang="zh-CN" altLang="en-US" sz="12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24" name="AutoShape 24"/>
          <p:cNvSpPr>
            <a:spLocks noChangeArrowheads="1"/>
          </p:cNvSpPr>
          <p:nvPr/>
        </p:nvSpPr>
        <p:spPr bwMode="auto">
          <a:xfrm>
            <a:off x="3689836" y="1740541"/>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01</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古典密码</a:t>
            </a:r>
            <a:endParaRPr lang="zh-CN" altLang="en-US" dirty="0"/>
          </a:p>
        </p:txBody>
      </p:sp>
      <p:sp>
        <p:nvSpPr>
          <p:cNvPr id="25" name="AutoShape 24"/>
          <p:cNvSpPr>
            <a:spLocks noChangeArrowheads="1"/>
          </p:cNvSpPr>
          <p:nvPr/>
        </p:nvSpPr>
        <p:spPr bwMode="auto">
          <a:xfrm>
            <a:off x="3961895" y="1873942"/>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02</a:t>
            </a:r>
            <a:endParaRPr lang="en-US" altLang="zh-CN" sz="4000" i="1"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常用编码</a:t>
            </a:r>
            <a:endParaRPr lang="zh-CN" altLang="en-US" dirty="0">
              <a:solidFill>
                <a:prstClr val="white"/>
              </a:solidFill>
              <a:latin typeface="微软雅黑" panose="020B0503020204020204" pitchFamily="34" charset="-122"/>
              <a:ea typeface="微软雅黑" panose="020B0503020204020204" pitchFamily="34" charset="-122"/>
            </a:endParaRPr>
          </a:p>
          <a:p>
            <a:pPr lvl="0" algn="ctr"/>
            <a:r>
              <a:rPr lang="zh-CN" altLang="en-US" dirty="0">
                <a:solidFill>
                  <a:prstClr val="white"/>
                </a:solidFill>
                <a:latin typeface="微软雅黑" panose="020B0503020204020204" pitchFamily="34" charset="-122"/>
                <a:ea typeface="微软雅黑" panose="020B0503020204020204" pitchFamily="34" charset="-122"/>
              </a:rPr>
              <a:t>附加功能</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6" name="AutoShape 24"/>
          <p:cNvSpPr>
            <a:spLocks noChangeArrowheads="1"/>
          </p:cNvSpPr>
          <p:nvPr/>
        </p:nvSpPr>
        <p:spPr bwMode="auto">
          <a:xfrm>
            <a:off x="4130588" y="2053657"/>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03</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可视化</a:t>
            </a:r>
            <a:endParaRPr lang="zh-CN" altLang="en-US" dirty="0">
              <a:solidFill>
                <a:prstClr val="black"/>
              </a:solidFill>
            </a:endParaRPr>
          </a:p>
        </p:txBody>
      </p:sp>
      <p:sp>
        <p:nvSpPr>
          <p:cNvPr id="27" name="AutoShape 24"/>
          <p:cNvSpPr>
            <a:spLocks noChangeArrowheads="1"/>
          </p:cNvSpPr>
          <p:nvPr/>
        </p:nvSpPr>
        <p:spPr bwMode="auto">
          <a:xfrm>
            <a:off x="4381348" y="2263158"/>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Pirulen" panose="02000807050000020004" pitchFamily="2" charset="0"/>
              </a:rPr>
              <a:t>04</a:t>
            </a:r>
            <a:endParaRPr lang="en-US" altLang="zh-CN" sz="4000" dirty="0">
              <a:solidFill>
                <a:prstClr val="white"/>
              </a:solidFill>
              <a:latin typeface="Pirulen" panose="02000807050000020004" pitchFamily="2" charset="0"/>
            </a:endParaRPr>
          </a:p>
          <a:p>
            <a:pPr lvl="0" algn="ctr"/>
            <a:r>
              <a:rPr lang="zh-CN" altLang="en-US" dirty="0">
                <a:solidFill>
                  <a:prstClr val="white"/>
                </a:solidFill>
                <a:latin typeface="微软雅黑" panose="020B0503020204020204" pitchFamily="34" charset="-122"/>
                <a:ea typeface="微软雅黑" panose="020B0503020204020204" pitchFamily="34" charset="-122"/>
              </a:rPr>
              <a:t>智能分析</a:t>
            </a:r>
            <a:endParaRPr lang="en-US" altLang="zh-CN" dirty="0">
              <a:solidFill>
                <a:prstClr val="black"/>
              </a:solidFill>
            </a:endParaRPr>
          </a:p>
        </p:txBody>
      </p:sp>
      <p:pic>
        <p:nvPicPr>
          <p:cNvPr id="3075" name="Picture 3" descr="D:\360data\重要数据\桌面\未标题-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6395" y="2705179"/>
            <a:ext cx="296227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360data\重要数据\桌面\未标题2-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0507" y="2865834"/>
            <a:ext cx="3057525" cy="4019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D:\360data\重要数据\桌面\未标题-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2218" y="3645310"/>
            <a:ext cx="1895475" cy="45434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p:nvCxnSpPr>
        <p:spPr>
          <a:xfrm>
            <a:off x="5375705" y="5229200"/>
            <a:ext cx="681470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advClick="0" advTm="3178"/>
    </mc:Choice>
    <mc:Fallback>
      <p:transition advClick="0" advTm="3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12"/>
                                        </p:tgtEl>
                                        <p:attrNameLst>
                                          <p:attrName>r</p:attrName>
                                        </p:attrNameLst>
                                      </p:cBhvr>
                                    </p:animRot>
                                  </p:childTnLst>
                                </p:cTn>
                              </p:par>
                              <p:par>
                                <p:cTn id="7" presetID="8" presetClass="emph" presetSubtype="0" fill="hold" nodeType="withEffect">
                                  <p:stCondLst>
                                    <p:cond delay="0"/>
                                  </p:stCondLst>
                                  <p:childTnLst>
                                    <p:animRot by="-64800000">
                                      <p:cBhvr>
                                        <p:cTn id="8" dur="3000" fill="hold"/>
                                        <p:tgtEl>
                                          <p:spTgt spid="13"/>
                                        </p:tgtEl>
                                        <p:attrNameLst>
                                          <p:attrName>r</p:attrName>
                                        </p:attrNameLst>
                                      </p:cBhvr>
                                    </p:animRot>
                                  </p:childTnLst>
                                </p:cTn>
                              </p:par>
                              <p:par>
                                <p:cTn id="9" presetID="8" presetClass="emph" presetSubtype="0" fill="hold" nodeType="withEffect">
                                  <p:stCondLst>
                                    <p:cond delay="0"/>
                                  </p:stCondLst>
                                  <p:childTnLst>
                                    <p:animRot by="43200000">
                                      <p:cBhvr>
                                        <p:cTn id="10" dur="3000" fill="hold"/>
                                        <p:tgtEl>
                                          <p:spTgt spid="15"/>
                                        </p:tgtEl>
                                        <p:attrNameLst>
                                          <p:attrName>r</p:attrName>
                                        </p:attrNameLst>
                                      </p:cBhvr>
                                    </p:animRot>
                                  </p:childTnLst>
                                </p:cTn>
                              </p:par>
                              <p:par>
                                <p:cTn id="11" presetID="8" presetClass="emph" presetSubtype="0" fill="hold" nodeType="withEffect">
                                  <p:stCondLst>
                                    <p:cond delay="0"/>
                                  </p:stCondLst>
                                  <p:childTnLst>
                                    <p:animRot by="-43200000">
                                      <p:cBhvr>
                                        <p:cTn id="12" dur="3000" fill="hold"/>
                                        <p:tgtEl>
                                          <p:spTgt spid="16"/>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17"/>
                                        </p:tgtEl>
                                        <p:attrNameLst>
                                          <p:attrName>r</p:attrName>
                                        </p:attrNameLst>
                                      </p:cBhvr>
                                    </p:animRot>
                                  </p:childTnLst>
                                </p:cTn>
                              </p:par>
                              <p:par>
                                <p:cTn id="15" presetID="8" presetClass="emph" presetSubtype="0" fill="hold" nodeType="withEffect">
                                  <p:stCondLst>
                                    <p:cond delay="0"/>
                                  </p:stCondLst>
                                  <p:childTnLst>
                                    <p:animRot by="-21600000">
                                      <p:cBhvr>
                                        <p:cTn id="16" dur="3000" fill="hold"/>
                                        <p:tgtEl>
                                          <p:spTgt spid="18"/>
                                        </p:tgtEl>
                                        <p:attrNameLst>
                                          <p:attrName>r</p:attrName>
                                        </p:attrNameLst>
                                      </p:cBhvr>
                                    </p:animRot>
                                  </p:childTnLst>
                                </p:cTn>
                              </p:par>
                              <p:par>
                                <p:cTn id="17" presetID="2" presetClass="entr" presetSubtype="4" decel="10000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 calcmode="lin" valueType="num">
                                      <p:cBhvr additive="base">
                                        <p:cTn id="23" dur="500" fill="hold"/>
                                        <p:tgtEl>
                                          <p:spTgt spid="3076"/>
                                        </p:tgtEl>
                                        <p:attrNameLst>
                                          <p:attrName>ppt_x</p:attrName>
                                        </p:attrNameLst>
                                      </p:cBhvr>
                                      <p:tavLst>
                                        <p:tav tm="0">
                                          <p:val>
                                            <p:strVal val="#ppt_x"/>
                                          </p:val>
                                        </p:tav>
                                        <p:tav tm="100000">
                                          <p:val>
                                            <p:strVal val="#ppt_x"/>
                                          </p:val>
                                        </p:tav>
                                      </p:tavLst>
                                    </p:anim>
                                    <p:anim calcmode="lin" valueType="num">
                                      <p:cBhvr additive="base">
                                        <p:cTn id="24" dur="500" fill="hold"/>
                                        <p:tgtEl>
                                          <p:spTgt spid="3076"/>
                                        </p:tgtEl>
                                        <p:attrNameLst>
                                          <p:attrName>ppt_y</p:attrName>
                                        </p:attrNameLst>
                                      </p:cBhvr>
                                      <p:tavLst>
                                        <p:tav tm="0">
                                          <p:val>
                                            <p:strVal val="1+#ppt_h/2"/>
                                          </p:val>
                                        </p:tav>
                                        <p:tav tm="100000">
                                          <p:val>
                                            <p:strVal val="#ppt_y"/>
                                          </p:val>
                                        </p:tav>
                                      </p:tavLst>
                                    </p:anim>
                                  </p:childTnLst>
                                </p:cTn>
                              </p:par>
                              <p:par>
                                <p:cTn id="25" presetID="63" presetClass="path" presetSubtype="0" fill="hold" nodeType="withEffect">
                                  <p:stCondLst>
                                    <p:cond delay="500"/>
                                  </p:stCondLst>
                                  <p:childTnLst>
                                    <p:animMotion origin="layout" path="M -3.02644E-6 -1.85185E-6 L 0.25004 -1.85185E-6 " pathEditMode="relative" rAng="0" ptsTypes="AA">
                                      <p:cBhvr>
                                        <p:cTn id="26" dur="500" fill="hold"/>
                                        <p:tgtEl>
                                          <p:spTgt spid="3075"/>
                                        </p:tgtEl>
                                        <p:attrNameLst>
                                          <p:attrName>ppt_x</p:attrName>
                                          <p:attrName>ppt_y</p:attrName>
                                        </p:attrNameLst>
                                      </p:cBhvr>
                                      <p:rCtr x="12502" y="0"/>
                                    </p:animMotion>
                                  </p:childTnLst>
                                </p:cTn>
                              </p:par>
                              <p:par>
                                <p:cTn id="27" presetID="35" presetClass="path" presetSubtype="0" fill="hold" nodeType="withEffect">
                                  <p:stCondLst>
                                    <p:cond delay="500"/>
                                  </p:stCondLst>
                                  <p:childTnLst>
                                    <p:animMotion origin="layout" path="M 0 0 L -0.25 0 E" pathEditMode="relative" ptsTypes="">
                                      <p:cBhvr>
                                        <p:cTn id="28" dur="500" fill="hold"/>
                                        <p:tgtEl>
                                          <p:spTgt spid="3076"/>
                                        </p:tgtEl>
                                        <p:attrNameLst>
                                          <p:attrName>ppt_x</p:attrName>
                                          <p:attrName>ppt_y</p:attrName>
                                        </p:attrNameLst>
                                      </p:cBhvr>
                                    </p:animMotion>
                                  </p:childTnLst>
                                </p:cTn>
                              </p:par>
                              <p:par>
                                <p:cTn id="29" presetID="10" presetClass="exit" presetSubtype="0" fill="hold" nodeType="withEffect">
                                  <p:stCondLst>
                                    <p:cond delay="700"/>
                                  </p:stCondLst>
                                  <p:childTnLst>
                                    <p:animEffect transition="out" filter="fade">
                                      <p:cBhvr>
                                        <p:cTn id="30" dur="300"/>
                                        <p:tgtEl>
                                          <p:spTgt spid="3076"/>
                                        </p:tgtEl>
                                      </p:cBhvr>
                                    </p:animEffect>
                                    <p:set>
                                      <p:cBhvr>
                                        <p:cTn id="31" dur="1" fill="hold">
                                          <p:stCondLst>
                                            <p:cond delay="299"/>
                                          </p:stCondLst>
                                        </p:cTn>
                                        <p:tgtEl>
                                          <p:spTgt spid="3076"/>
                                        </p:tgtEl>
                                        <p:attrNameLst>
                                          <p:attrName>style.visibility</p:attrName>
                                        </p:attrNameLst>
                                      </p:cBhvr>
                                      <p:to>
                                        <p:strVal val="hidden"/>
                                      </p:to>
                                    </p:set>
                                  </p:childTnLst>
                                </p:cTn>
                              </p:par>
                              <p:par>
                                <p:cTn id="32" presetID="10" presetClass="exit" presetSubtype="0" fill="hold" nodeType="withEffect">
                                  <p:stCondLst>
                                    <p:cond delay="700"/>
                                  </p:stCondLst>
                                  <p:childTnLst>
                                    <p:animEffect transition="out" filter="fade">
                                      <p:cBhvr>
                                        <p:cTn id="33" dur="300"/>
                                        <p:tgtEl>
                                          <p:spTgt spid="3075"/>
                                        </p:tgtEl>
                                      </p:cBhvr>
                                    </p:animEffect>
                                    <p:set>
                                      <p:cBhvr>
                                        <p:cTn id="34" dur="1" fill="hold">
                                          <p:stCondLst>
                                            <p:cond delay="299"/>
                                          </p:stCondLst>
                                        </p:cTn>
                                        <p:tgtEl>
                                          <p:spTgt spid="3075"/>
                                        </p:tgtEl>
                                        <p:attrNameLst>
                                          <p:attrName>style.visibility</p:attrName>
                                        </p:attrNameLst>
                                      </p:cBhvr>
                                      <p:to>
                                        <p:strVal val="hidden"/>
                                      </p:to>
                                    </p:set>
                                  </p:childTnLst>
                                </p:cTn>
                              </p:par>
                              <p:par>
                                <p:cTn id="35" presetID="42" presetClass="path" presetSubtype="0" accel="50000" decel="50000" fill="hold" grpId="0" nodeType="withEffect">
                                  <p:stCondLst>
                                    <p:cond delay="600"/>
                                  </p:stCondLst>
                                  <p:childTnLst>
                                    <p:animMotion origin="layout" path="M -9.11577E-8 3.7037E-7 L 0.47272 0.12176 " pathEditMode="relative" rAng="0" ptsTypes="AA">
                                      <p:cBhvr>
                                        <p:cTn id="36" dur="1000" fill="hold"/>
                                        <p:tgtEl>
                                          <p:spTgt spid="27"/>
                                        </p:tgtEl>
                                        <p:attrNameLst>
                                          <p:attrName>ppt_x</p:attrName>
                                          <p:attrName>ppt_y</p:attrName>
                                        </p:attrNameLst>
                                      </p:cBhvr>
                                      <p:rCtr x="23636" y="6088"/>
                                    </p:animMotion>
                                  </p:childTnLst>
                                </p:cTn>
                              </p:par>
                              <p:par>
                                <p:cTn id="37" presetID="42" presetClass="path" presetSubtype="0" accel="50000" decel="50000" fill="hold" grpId="0" nodeType="withEffect">
                                  <p:stCondLst>
                                    <p:cond delay="600"/>
                                  </p:stCondLst>
                                  <p:childTnLst>
                                    <p:animMotion origin="layout" path="M 7.37075E-7 -1.11111E-6 L 0.3184 0.14676 " pathEditMode="relative" rAng="0" ptsTypes="AA">
                                      <p:cBhvr>
                                        <p:cTn id="38" dur="1000" fill="hold"/>
                                        <p:tgtEl>
                                          <p:spTgt spid="26"/>
                                        </p:tgtEl>
                                        <p:attrNameLst>
                                          <p:attrName>ppt_x</p:attrName>
                                          <p:attrName>ppt_y</p:attrName>
                                        </p:attrNameLst>
                                      </p:cBhvr>
                                      <p:rCtr x="15914" y="7338"/>
                                    </p:animMotion>
                                  </p:childTnLst>
                                </p:cTn>
                              </p:par>
                              <p:par>
                                <p:cTn id="39" presetID="42" presetClass="path" presetSubtype="0" accel="50000" decel="50000" fill="hold" grpId="0" nodeType="withEffect">
                                  <p:stCondLst>
                                    <p:cond delay="600"/>
                                  </p:stCondLst>
                                  <p:childTnLst>
                                    <p:animMotion origin="layout" path="M 1.20198E-6 5.55112E-17 L 0.15835 0.17176 " pathEditMode="relative" rAng="0" ptsTypes="AA">
                                      <p:cBhvr>
                                        <p:cTn id="40" dur="1000" fill="hold"/>
                                        <p:tgtEl>
                                          <p:spTgt spid="25"/>
                                        </p:tgtEl>
                                        <p:attrNameLst>
                                          <p:attrName>ppt_x</p:attrName>
                                          <p:attrName>ppt_y</p:attrName>
                                        </p:attrNameLst>
                                      </p:cBhvr>
                                      <p:rCtr x="7918" y="8588"/>
                                    </p:animMotion>
                                  </p:childTnLst>
                                </p:cTn>
                              </p:par>
                              <p:par>
                                <p:cTn id="41" presetID="42" presetClass="path" presetSubtype="0" accel="50000" decel="50000" fill="hold" grpId="0" nodeType="withEffect">
                                  <p:stCondLst>
                                    <p:cond delay="600"/>
                                  </p:stCondLst>
                                  <p:childTnLst>
                                    <p:animMotion origin="layout" path="M -4.79167E-6 -3.33333E-6 L -0.00169 0.19676 " pathEditMode="relative" rAng="0" ptsTypes="AA">
                                      <p:cBhvr>
                                        <p:cTn id="42" dur="1000" fill="hold"/>
                                        <p:tgtEl>
                                          <p:spTgt spid="24"/>
                                        </p:tgtEl>
                                        <p:attrNameLst>
                                          <p:attrName>ppt_x</p:attrName>
                                          <p:attrName>ppt_y</p:attrName>
                                        </p:attrNameLst>
                                      </p:cBhvr>
                                      <p:rCtr x="-91" y="9838"/>
                                    </p:animMotion>
                                  </p:childTnLst>
                                </p:cTn>
                              </p:par>
                              <p:par>
                                <p:cTn id="43" presetID="2" presetClass="entr" presetSubtype="4" decel="100000" fill="hold" nodeType="withEffect">
                                  <p:stCondLst>
                                    <p:cond delay="160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xit" presetSubtype="6" fill="hold" nodeType="withEffect">
                                  <p:stCondLst>
                                    <p:cond delay="2200"/>
                                  </p:stCondLst>
                                  <p:childTnLst>
                                    <p:anim calcmode="lin" valueType="num">
                                      <p:cBhvr additive="base">
                                        <p:cTn id="48" dur="500"/>
                                        <p:tgtEl>
                                          <p:spTgt spid="34"/>
                                        </p:tgtEl>
                                        <p:attrNameLst>
                                          <p:attrName>ppt_x</p:attrName>
                                        </p:attrNameLst>
                                      </p:cBhvr>
                                      <p:tavLst>
                                        <p:tav tm="0">
                                          <p:val>
                                            <p:strVal val="ppt_x"/>
                                          </p:val>
                                        </p:tav>
                                        <p:tav tm="100000">
                                          <p:val>
                                            <p:strVal val="1+ppt_w/2"/>
                                          </p:val>
                                        </p:tav>
                                      </p:tavLst>
                                    </p:anim>
                                    <p:anim calcmode="lin" valueType="num">
                                      <p:cBhvr additive="base">
                                        <p:cTn id="49" dur="500"/>
                                        <p:tgtEl>
                                          <p:spTgt spid="34"/>
                                        </p:tgtEl>
                                        <p:attrNameLst>
                                          <p:attrName>ppt_y</p:attrName>
                                        </p:attrNameLst>
                                      </p:cBhvr>
                                      <p:tavLst>
                                        <p:tav tm="0">
                                          <p:val>
                                            <p:strVal val="ppt_y"/>
                                          </p:val>
                                        </p:tav>
                                        <p:tav tm="100000">
                                          <p:val>
                                            <p:strVal val="1+ppt_h/2"/>
                                          </p:val>
                                        </p:tav>
                                      </p:tavLst>
                                    </p:anim>
                                    <p:set>
                                      <p:cBhvr>
                                        <p:cTn id="50" dur="1" fill="hold">
                                          <p:stCondLst>
                                            <p:cond delay="499"/>
                                          </p:stCondLst>
                                        </p:cTn>
                                        <p:tgtEl>
                                          <p:spTgt spid="34"/>
                                        </p:tgtEl>
                                        <p:attrNameLst>
                                          <p:attrName>style.visibility</p:attrName>
                                        </p:attrNameLst>
                                      </p:cBhvr>
                                      <p:to>
                                        <p:strVal val="hidden"/>
                                      </p:to>
                                    </p:set>
                                  </p:childTnLst>
                                </p:cTn>
                              </p:par>
                              <p:par>
                                <p:cTn id="51" presetID="26" presetClass="emph" presetSubtype="0" fill="hold" grpId="1" nodeType="withEffect">
                                  <p:stCondLst>
                                    <p:cond delay="2200"/>
                                  </p:stCondLst>
                                  <p:childTnLst>
                                    <p:animEffect transition="out" filter="fade">
                                      <p:cBhvr>
                                        <p:cTn id="52" dur="500" tmFilter="0, 0; .2, .5; .8, .5; 1, 0"/>
                                        <p:tgtEl>
                                          <p:spTgt spid="24"/>
                                        </p:tgtEl>
                                      </p:cBhvr>
                                    </p:animEffect>
                                    <p:animScale>
                                      <p:cBhvr>
                                        <p:cTn id="53" dur="250" autoRev="1" fill="hold"/>
                                        <p:tgtEl>
                                          <p:spTgt spid="24"/>
                                        </p:tgtEl>
                                      </p:cBhvr>
                                      <p:by x="105000" y="105000"/>
                                    </p:animScale>
                                  </p:childTnLst>
                                </p:cTn>
                              </p:par>
                              <p:par>
                                <p:cTn id="54" presetID="10" presetClass="exit" presetSubtype="0" fill="hold" grpId="1" nodeType="withEffect">
                                  <p:stCondLst>
                                    <p:cond delay="220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10" presetClass="exit" presetSubtype="0" fill="hold" grpId="1" nodeType="withEffect">
                                  <p:stCondLst>
                                    <p:cond delay="220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xit" presetSubtype="0" fill="hold" grpId="1" nodeType="withEffect">
                                  <p:stCondLst>
                                    <p:cond delay="220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22" presetClass="entr" presetSubtype="8" fill="hold" nodeType="withEffect">
                                  <p:stCondLst>
                                    <p:cond delay="220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bldLvl="0" animBg="1"/>
      <p:bldP spid="25" grpId="1" bldLvl="0" animBg="1"/>
      <p:bldP spid="26" grpId="0" bldLvl="0" animBg="1"/>
      <p:bldP spid="26" grpId="1" bldLvl="0" animBg="1"/>
      <p:bldP spid="27" grpId="0" bldLvl="0" animBg="1"/>
      <p:bldP spid="27"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0" name="直接连接符 129"/>
          <p:cNvCxnSpPr/>
          <p:nvPr/>
        </p:nvCxnSpPr>
        <p:spPr>
          <a:xfrm>
            <a:off x="0" y="5229200"/>
            <a:ext cx="955159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58175" y="3431964"/>
            <a:ext cx="3410898" cy="11351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Classical Cipher</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0"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342679" y="836718"/>
            <a:ext cx="3426395" cy="260288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flipH="1">
            <a:off x="5087094" y="2325937"/>
            <a:ext cx="27869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2400" b="0" dirty="0">
                <a:solidFill>
                  <a:srgbClr val="53D2FF"/>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pitchFamily="18" charset="0"/>
              </a:rPr>
              <a:t>   古典密码</a:t>
            </a:r>
            <a:endParaRPr kumimoji="0" lang="zh-CN" altLang="en-US" sz="24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33" name="TextBox 32"/>
          <p:cNvSpPr txBox="1"/>
          <p:nvPr/>
        </p:nvSpPr>
        <p:spPr>
          <a:xfrm>
            <a:off x="5087094" y="2880343"/>
            <a:ext cx="5760640" cy="1465401"/>
          </a:xfrm>
          <a:prstGeom prst="rect">
            <a:avLst/>
          </a:prstGeom>
          <a:noFill/>
        </p:spPr>
        <p:txBody>
          <a:bodyPr wrap="square" rtlCol="0">
            <a:spAutoFit/>
          </a:bodyPr>
          <a:lstStyle/>
          <a:p>
            <a:pPr>
              <a:lnSpc>
                <a:spcPct val="130000"/>
              </a:lnSpc>
            </a:pPr>
            <a:r>
              <a:rPr lang="zh-CN" altLang="en-US" sz="1400" dirty="0">
                <a:solidFill>
                  <a:srgbClr val="00B0F0"/>
                </a:solidFill>
                <a:latin typeface="微软雅黑" panose="020B0503020204020204" pitchFamily="34" charset="-122"/>
                <a:ea typeface="微软雅黑" panose="020B0503020204020204" pitchFamily="34" charset="-122"/>
              </a:rPr>
              <a:t>   古典密码编码方法归根结底主要又两种，即置换和代换。</a:t>
            </a:r>
            <a:endParaRPr lang="en-US" altLang="zh-CN" sz="1400" dirty="0">
              <a:solidFill>
                <a:srgbClr val="00B0F0"/>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rgbClr val="00B0F0"/>
                </a:solidFill>
                <a:latin typeface="微软雅黑" panose="020B0503020204020204" pitchFamily="34" charset="-122"/>
                <a:ea typeface="微软雅黑" panose="020B0503020204020204" pitchFamily="34" charset="-122"/>
              </a:rPr>
              <a:t>   </a:t>
            </a:r>
            <a:r>
              <a:rPr lang="zh-CN" altLang="en-US" sz="1400" dirty="0">
                <a:solidFill>
                  <a:srgbClr val="00B0F0"/>
                </a:solidFill>
                <a:latin typeface="微软雅黑" panose="020B0503020204020204" pitchFamily="34" charset="-122"/>
                <a:ea typeface="微软雅黑" panose="020B0503020204020204" pitchFamily="34" charset="-122"/>
              </a:rPr>
              <a:t>把明文中的字母重新排列，字母本身不变，但其位置变了，这样编成的密码称为置换密码。最简单的置换密码是把明文中的字母顺序倒过来，然后截成固定长度的字母组作为密文。</a:t>
            </a:r>
            <a:endParaRPr lang="en-US" altLang="zh-CN" sz="1400" dirty="0">
              <a:solidFill>
                <a:srgbClr val="00B0F0"/>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rgbClr val="00B0F0"/>
                </a:solidFill>
                <a:latin typeface="微软雅黑" panose="020B0503020204020204" pitchFamily="34" charset="-122"/>
                <a:ea typeface="微软雅黑" panose="020B0503020204020204" pitchFamily="34" charset="-122"/>
              </a:rPr>
              <a:t>   </a:t>
            </a:r>
            <a:r>
              <a:rPr lang="zh-CN" altLang="en-US" sz="1400" dirty="0">
                <a:solidFill>
                  <a:srgbClr val="00B0F0"/>
                </a:solidFill>
                <a:latin typeface="微软雅黑" panose="020B0503020204020204" pitchFamily="34" charset="-122"/>
                <a:ea typeface="微软雅黑" panose="020B0503020204020204" pitchFamily="34" charset="-122"/>
              </a:rPr>
              <a:t>代换密码则是将明文中的字符替代成其他字符。</a:t>
            </a:r>
            <a:endParaRPr lang="zh-CN" altLang="en-US" sz="1400" dirty="0">
              <a:solidFill>
                <a:srgbClr val="00B0F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5087094" y="2775849"/>
            <a:ext cx="57606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92" name="Picture 6" descr="D:\360data\重要数据\桌面\未标题-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3711">
        <p14:pan/>
      </p:transition>
    </mc:Choice>
    <mc:Fallback>
      <p:transition spd="slow" advTm="37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33"/>
                                        </p:tgtEl>
                                        <p:attrNameLst>
                                          <p:attrName>style.visibility</p:attrName>
                                        </p:attrNameLst>
                                      </p:cBhvr>
                                      <p:to>
                                        <p:strVal val="visible"/>
                                      </p:to>
                                    </p:set>
                                    <p:animEffect transition="in" filter="fade">
                                      <p:cBhvr>
                                        <p:cTn id="25" dur="20"/>
                                        <p:tgtEl>
                                          <p:spTgt spid="33"/>
                                        </p:tgtEl>
                                      </p:cBhvr>
                                    </p:animEffect>
                                  </p:childTnLst>
                                </p:cTn>
                              </p:par>
                              <p:par>
                                <p:cTn id="26" presetID="22" presetClass="entr" presetSubtype="8"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35" presetClass="path" presetSubtype="0" decel="32000" fill="hold" nodeType="clickEffect">
                                  <p:stCondLst>
                                    <p:cond delay="0"/>
                                  </p:stCondLst>
                                  <p:childTnLst>
                                    <p:animMotion origin="layout" path="M -1.04167E-6 -2.77457E-6 L -0.59375 -2.77457E-6 " pathEditMode="relative" rAng="0" ptsTypes="AA">
                                      <p:cBhvr>
                                        <p:cTn id="32" dur="500" fill="hold"/>
                                        <p:tgtEl>
                                          <p:spTgt spid="192"/>
                                        </p:tgtEl>
                                        <p:attrNameLst>
                                          <p:attrName>ppt_x</p:attrName>
                                          <p:attrName>ppt_y</p:attrName>
                                        </p:attrNameLst>
                                      </p:cBhvr>
                                      <p:rCtr x="-29688" y="0"/>
                                    </p:animMotion>
                                  </p:childTnLst>
                                </p:cTn>
                              </p:par>
                              <p:par>
                                <p:cTn id="33" presetID="2" presetClass="exit" presetSubtype="6" fill="hold" nodeType="withEffect">
                                  <p:stCondLst>
                                    <p:cond delay="500"/>
                                  </p:stCondLst>
                                  <p:childTnLst>
                                    <p:anim calcmode="lin" valueType="num">
                                      <p:cBhvr additive="base">
                                        <p:cTn id="34" dur="500"/>
                                        <p:tgtEl>
                                          <p:spTgt spid="192"/>
                                        </p:tgtEl>
                                        <p:attrNameLst>
                                          <p:attrName>ppt_x</p:attrName>
                                        </p:attrNameLst>
                                      </p:cBhvr>
                                      <p:tavLst>
                                        <p:tav tm="0">
                                          <p:val>
                                            <p:strVal val="ppt_x"/>
                                          </p:val>
                                        </p:tav>
                                        <p:tav tm="100000">
                                          <p:val>
                                            <p:strVal val="1+ppt_w/2"/>
                                          </p:val>
                                        </p:tav>
                                      </p:tavLst>
                                    </p:anim>
                                    <p:anim calcmode="lin" valueType="num">
                                      <p:cBhvr additive="base">
                                        <p:cTn id="35" dur="500"/>
                                        <p:tgtEl>
                                          <p:spTgt spid="192"/>
                                        </p:tgtEl>
                                        <p:attrNameLst>
                                          <p:attrName>ppt_y</p:attrName>
                                        </p:attrNameLst>
                                      </p:cBhvr>
                                      <p:tavLst>
                                        <p:tav tm="0">
                                          <p:val>
                                            <p:strVal val="ppt_y"/>
                                          </p:val>
                                        </p:tav>
                                        <p:tav tm="100000">
                                          <p:val>
                                            <p:strVal val="1+ppt_h/2"/>
                                          </p:val>
                                        </p:tav>
                                      </p:tavLst>
                                    </p:anim>
                                    <p:set>
                                      <p:cBhvr>
                                        <p:cTn id="36"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684083" y="1813521"/>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906142" y="3033779"/>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6064410" y="2559002"/>
            <a:ext cx="1658181" cy="1682476"/>
            <a:chOff x="5803900" y="2852738"/>
            <a:chExt cx="1300163" cy="1319212"/>
          </a:xfrm>
          <a:solidFill>
            <a:srgbClr val="000000">
              <a:alpha val="60000"/>
            </a:srgbClr>
          </a:solidFill>
        </p:grpSpPr>
        <p:sp>
          <p:nvSpPr>
            <p:cNvPr id="47"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491811" y="2866746"/>
            <a:ext cx="2014518" cy="2012493"/>
            <a:chOff x="5305425" y="2638425"/>
            <a:chExt cx="1579563" cy="1577975"/>
          </a:xfrm>
          <a:solidFill>
            <a:srgbClr val="000000">
              <a:alpha val="60000"/>
            </a:srgbClr>
          </a:solidFill>
        </p:grpSpPr>
        <p:sp>
          <p:nvSpPr>
            <p:cNvPr id="5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TextBox 51"/>
          <p:cNvSpPr txBox="1"/>
          <p:nvPr/>
        </p:nvSpPr>
        <p:spPr>
          <a:xfrm>
            <a:off x="524656" y="2906354"/>
            <a:ext cx="1519638" cy="1046440"/>
          </a:xfrm>
          <a:prstGeom prst="rect">
            <a:avLst/>
          </a:prstGeom>
          <a:noFill/>
        </p:spPr>
        <p:txBody>
          <a:bodyPr wrap="square" rtlCol="0" anchor="ctr">
            <a:spAutoFit/>
          </a:bodyPr>
          <a:lstStyle/>
          <a:p>
            <a:pPr lvl="0"/>
            <a:endParaRPr lang="en-US" altLang="zh-CN" sz="6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rPr>
              <a:t>埃特巴什码是一种以字母倒叙排列作为特殊密钥的替换加密</a:t>
            </a:r>
            <a:endPar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3" name="矩形 52"/>
          <p:cNvSpPr/>
          <p:nvPr/>
        </p:nvSpPr>
        <p:spPr>
          <a:xfrm>
            <a:off x="2891894" y="1291306"/>
            <a:ext cx="1598895" cy="400110"/>
          </a:xfrm>
          <a:prstGeom prst="rect">
            <a:avLst/>
          </a:prstGeom>
        </p:spPr>
        <p:txBody>
          <a:bodyPr wrap="square">
            <a:spAutoFit/>
          </a:bodyPr>
          <a:lstStyle/>
          <a:p>
            <a:pPr algn="ctr"/>
            <a:r>
              <a:rPr lang="zh-CN" altLang="en-US" sz="2000"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rPr>
              <a:t>埃特巴什码</a:t>
            </a:r>
            <a:endParaRPr lang="en-US" altLang="zh-CN"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4" name="TextBox 53"/>
          <p:cNvSpPr txBox="1"/>
          <p:nvPr/>
        </p:nvSpPr>
        <p:spPr>
          <a:xfrm>
            <a:off x="1592818" y="4172884"/>
            <a:ext cx="1734754" cy="1261884"/>
          </a:xfrm>
          <a:prstGeom prst="rect">
            <a:avLst/>
          </a:prstGeom>
          <a:noFill/>
        </p:spPr>
        <p:txBody>
          <a:bodyPr wrap="square" rtlCol="0" anchor="ctr">
            <a:spAutoFit/>
          </a:bodyPr>
          <a:lstStyle/>
          <a:p>
            <a:pPr lvl="0"/>
            <a:endParaRPr lang="en-US" altLang="zh-CN" sz="6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a:p>
            <a:r>
              <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rPr>
              <a:t>明文中的所有字母都在字母表上向前或向后按照一个固定数目偏移后被替换成密文</a:t>
            </a:r>
            <a:endPar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5" name="矩形 54"/>
          <p:cNvSpPr/>
          <p:nvPr/>
        </p:nvSpPr>
        <p:spPr>
          <a:xfrm>
            <a:off x="4371083" y="5765194"/>
            <a:ext cx="1598895" cy="400110"/>
          </a:xfrm>
          <a:prstGeom prst="rect">
            <a:avLst/>
          </a:prstGeom>
        </p:spPr>
        <p:txBody>
          <a:bodyPr wrap="square">
            <a:spAutoFit/>
          </a:bodyPr>
          <a:lstStyle/>
          <a:p>
            <a:pPr algn="ctr"/>
            <a:r>
              <a:rPr lang="zh-CN" altLang="en-US" sz="2000"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rPr>
              <a:t>凯撒密码</a:t>
            </a:r>
            <a:endParaRPr lang="en-US" altLang="zh-CN"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6" name="TextBox 55"/>
          <p:cNvSpPr txBox="1"/>
          <p:nvPr/>
        </p:nvSpPr>
        <p:spPr>
          <a:xfrm>
            <a:off x="8407750" y="2055687"/>
            <a:ext cx="2151953" cy="615553"/>
          </a:xfrm>
          <a:prstGeom prst="rect">
            <a:avLst/>
          </a:prstGeom>
          <a:noFill/>
        </p:spPr>
        <p:txBody>
          <a:bodyPr wrap="square" rtlCol="0" anchor="ctr">
            <a:spAutoFit/>
          </a:bodyPr>
          <a:lstStyle/>
          <a:p>
            <a:pPr lvl="0"/>
            <a:endParaRPr lang="en-US" altLang="zh-CN" sz="6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rPr>
              <a:t>波利比奥斯方阵密码是棋盘密码的一种</a:t>
            </a:r>
            <a:endPar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7" name="矩形 56"/>
          <p:cNvSpPr/>
          <p:nvPr/>
        </p:nvSpPr>
        <p:spPr>
          <a:xfrm>
            <a:off x="6104419" y="1783222"/>
            <a:ext cx="1598895" cy="707886"/>
          </a:xfrm>
          <a:prstGeom prst="rect">
            <a:avLst/>
          </a:prstGeom>
        </p:spPr>
        <p:txBody>
          <a:bodyPr wrap="square">
            <a:spAutoFit/>
          </a:bodyPr>
          <a:lstStyle/>
          <a:p>
            <a:pPr algn="ctr"/>
            <a:r>
              <a:rPr lang="zh-CN" altLang="en-US" sz="2000"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rPr>
              <a:t>波利比奥斯方阵</a:t>
            </a:r>
            <a:endParaRPr lang="en-US" altLang="zh-CN"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8" name="TextBox 57"/>
          <p:cNvSpPr txBox="1"/>
          <p:nvPr/>
        </p:nvSpPr>
        <p:spPr>
          <a:xfrm>
            <a:off x="9838352" y="4380083"/>
            <a:ext cx="2020608" cy="1906905"/>
          </a:xfrm>
          <a:prstGeom prst="rect">
            <a:avLst/>
          </a:prstGeom>
          <a:noFill/>
        </p:spPr>
        <p:txBody>
          <a:bodyPr wrap="square" rtlCol="0" anchor="ctr">
            <a:spAutoFit/>
          </a:bodyPr>
          <a:lstStyle/>
          <a:p>
            <a:pPr lvl="0"/>
            <a:endParaRPr lang="en-US" altLang="zh-CN" sz="6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rPr>
              <a:t>加密的明文分成N个一组，然后把每组的第1个字符组合，每组第2个字符组合...每组的第N(最后一个分组可能不足N个)个字符组合，最后把他们全部连接起来就是密文</a:t>
            </a:r>
            <a:endParaRPr lang="zh-CN" altLang="en-US" sz="1400" dirty="0">
              <a:solidFill>
                <a:srgbClr val="00B0F0"/>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9" name="矩形 58"/>
          <p:cNvSpPr/>
          <p:nvPr/>
        </p:nvSpPr>
        <p:spPr>
          <a:xfrm>
            <a:off x="7403043" y="5034658"/>
            <a:ext cx="1895475" cy="398780"/>
          </a:xfrm>
          <a:prstGeom prst="rect">
            <a:avLst/>
          </a:prstGeom>
        </p:spPr>
        <p:txBody>
          <a:bodyPr wrap="square">
            <a:spAutoFit/>
          </a:bodyPr>
          <a:lstStyle/>
          <a:p>
            <a:pPr algn="ctr"/>
            <a:r>
              <a:rPr lang="zh-CN" altLang="en-US" sz="2000"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rPr>
              <a:t>栅栏密码</a:t>
            </a:r>
            <a:endParaRPr lang="en-US" altLang="zh-CN" dirty="0">
              <a:solidFill>
                <a:srgbClr val="53D2FF"/>
              </a:solidFill>
              <a:latin typeface="微软雅黑" panose="020B0503020204020204" pitchFamily="34" charset="-122"/>
              <a:ea typeface="微软雅黑" panose="020B0503020204020204" pitchFamily="34" charset="-122"/>
              <a:cs typeface="华文黑体" panose="02010600040101010101" pitchFamily="2" charset="-122"/>
            </a:endParaRPr>
          </a:p>
        </p:txBody>
      </p:sp>
      <p:cxnSp>
        <p:nvCxnSpPr>
          <p:cNvPr id="60" name="肘形连接符 59"/>
          <p:cNvCxnSpPr/>
          <p:nvPr/>
        </p:nvCxnSpPr>
        <p:spPr>
          <a:xfrm rot="10800000" flipV="1">
            <a:off x="564209" y="3148254"/>
            <a:ext cx="2119879" cy="723726"/>
          </a:xfrm>
          <a:prstGeom prst="bentConnector3">
            <a:avLst>
              <a:gd name="adj1" fmla="val 32626"/>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rot="10800000">
            <a:off x="1624149" y="4198581"/>
            <a:ext cx="2281997" cy="501116"/>
          </a:xfrm>
          <a:prstGeom prst="bentConnector3">
            <a:avLst>
              <a:gd name="adj1" fmla="val 29965"/>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rot="10800000" flipV="1">
            <a:off x="9287504" y="4241478"/>
            <a:ext cx="2424326" cy="491982"/>
          </a:xfrm>
          <a:prstGeom prst="bentConnector3">
            <a:avLst>
              <a:gd name="adj1" fmla="val 7776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肘形连接符 62"/>
          <p:cNvCxnSpPr/>
          <p:nvPr/>
        </p:nvCxnSpPr>
        <p:spPr>
          <a:xfrm rot="10800000" flipV="1">
            <a:off x="7692950" y="2017446"/>
            <a:ext cx="2866753" cy="692036"/>
          </a:xfrm>
          <a:prstGeom prst="bentConnector3">
            <a:avLst>
              <a:gd name="adj1" fmla="val 7702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5"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0413" y="231457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4867454" y="438756"/>
            <a:ext cx="1415772" cy="461665"/>
          </a:xfrm>
          <a:prstGeom prst="rect">
            <a:avLst/>
          </a:prstGeom>
          <a:noFill/>
        </p:spPr>
        <p:txBody>
          <a:bodyPr wrap="none" rtlCol="0" anchor="ctr">
            <a:spAutoFit/>
          </a:bodyPr>
          <a:lstStyle/>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古典密码</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67" name="Picture 6" descr="D:\360data\重要数据\桌面\未标题-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43263" y="2440225"/>
            <a:ext cx="1895475" cy="45434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7513320" y="893445"/>
            <a:ext cx="2110105" cy="368300"/>
          </a:xfrm>
          <a:prstGeom prst="rect">
            <a:avLst/>
          </a:prstGeom>
          <a:noFill/>
        </p:spPr>
        <p:txBody>
          <a:bodyPr wrap="square" rtlCol="0" anchor="ctr">
            <a:spAutoFit/>
          </a:bodyPr>
          <a:p>
            <a:r>
              <a:rPr lang="zh-CN" altLang="zh-CN" smtClean="0">
                <a:solidFill>
                  <a:schemeClr val="bg1"/>
                </a:solidFill>
                <a:latin typeface="微软雅黑" panose="020B0503020204020204" pitchFamily="34" charset="-122"/>
                <a:ea typeface="微软雅黑" panose="020B0503020204020204" pitchFamily="34" charset="-122"/>
              </a:rPr>
              <a:t>未知秘钥破解</a:t>
            </a:r>
            <a:endParaRPr lang="zh-CN" altLang="zh-CN" smtClean="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800" advTm="5269">
        <p:circle/>
      </p:transition>
    </mc:Choice>
    <mc:Fallback>
      <p:transition spd="slow" advTm="5269">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fill="hold" nodeType="afterEffect">
                                  <p:stCondLst>
                                    <p:cond delay="0"/>
                                  </p:stCondLst>
                                  <p:childTnLst>
                                    <p:animMotion origin="layout" path="M -4.16667E-6 1.11022E-16 L -0.5776 -0.54653 C -0.57539 -0.33958 -0.5776 0.44375 -0.5776 0.68542 " pathEditMode="relative" rAng="0" ptsTypes="FfF">
                                      <p:cBhvr>
                                        <p:cTn id="6" dur="1200" fill="hold"/>
                                        <p:tgtEl>
                                          <p:spTgt spid="65"/>
                                        </p:tgtEl>
                                        <p:attrNameLst>
                                          <p:attrName>ppt_x</p:attrName>
                                          <p:attrName>ppt_y</p:attrName>
                                        </p:attrNameLst>
                                      </p:cBhvr>
                                      <p:rCtr x="-28880" y="6944"/>
                                    </p:animMotion>
                                  </p:childTnLst>
                                </p:cTn>
                              </p:par>
                              <p:par>
                                <p:cTn id="7" presetID="47" presetClass="entr" presetSubtype="0" fill="hold" grpId="0" nodeType="withEffect">
                                  <p:stCondLst>
                                    <p:cond delay="500"/>
                                  </p:stCondLst>
                                  <p:childTnLst>
                                    <p:set>
                                      <p:cBhvr>
                                        <p:cTn id="8" dur="1" fill="hold">
                                          <p:stCondLst>
                                            <p:cond delay="0"/>
                                          </p:stCondLst>
                                        </p:cTn>
                                        <p:tgtEl>
                                          <p:spTgt spid="66"/>
                                        </p:tgtEl>
                                        <p:attrNameLst>
                                          <p:attrName>style.visibility</p:attrName>
                                        </p:attrNameLst>
                                      </p:cBhvr>
                                      <p:to>
                                        <p:strVal val="visible"/>
                                      </p:to>
                                    </p:set>
                                    <p:animEffect transition="in" filter="fade">
                                      <p:cBhvr>
                                        <p:cTn id="9" dur="1000"/>
                                        <p:tgtEl>
                                          <p:spTgt spid="66"/>
                                        </p:tgtEl>
                                      </p:cBhvr>
                                    </p:animEffect>
                                    <p:anim calcmode="lin" valueType="num">
                                      <p:cBhvr>
                                        <p:cTn id="10" dur="1000" fill="hold"/>
                                        <p:tgtEl>
                                          <p:spTgt spid="66"/>
                                        </p:tgtEl>
                                        <p:attrNameLst>
                                          <p:attrName>ppt_x</p:attrName>
                                        </p:attrNameLst>
                                      </p:cBhvr>
                                      <p:tavLst>
                                        <p:tav tm="0">
                                          <p:val>
                                            <p:strVal val="#ppt_x"/>
                                          </p:val>
                                        </p:tav>
                                        <p:tav tm="100000">
                                          <p:val>
                                            <p:strVal val="#ppt_x"/>
                                          </p:val>
                                        </p:tav>
                                      </p:tavLst>
                                    </p:anim>
                                    <p:anim calcmode="lin" valueType="num">
                                      <p:cBhvr>
                                        <p:cTn id="11" dur="1000" fill="hold"/>
                                        <p:tgtEl>
                                          <p:spTgt spid="66"/>
                                        </p:tgtEl>
                                        <p:attrNameLst>
                                          <p:attrName>ppt_y</p:attrName>
                                        </p:attrNameLst>
                                      </p:cBhvr>
                                      <p:tavLst>
                                        <p:tav tm="0">
                                          <p:val>
                                            <p:strVal val="#ppt_y-.1"/>
                                          </p:val>
                                        </p:tav>
                                        <p:tav tm="100000">
                                          <p:val>
                                            <p:strVal val="#ppt_y"/>
                                          </p:val>
                                        </p:tav>
                                      </p:tavLst>
                                    </p:anim>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0-#ppt_h/2"/>
                                          </p:val>
                                        </p:tav>
                                        <p:tav tm="100000">
                                          <p:val>
                                            <p:strVal val="#ppt_y"/>
                                          </p:val>
                                        </p:tav>
                                      </p:tavLst>
                                    </p:anim>
                                  </p:childTnLst>
                                </p:cTn>
                              </p:par>
                              <p:par>
                                <p:cTn id="17" presetID="8" presetClass="emph" presetSubtype="0" repeatCount="indefinite" fill="hold" nodeType="withEffect">
                                  <p:stCondLst>
                                    <p:cond delay="0"/>
                                  </p:stCondLst>
                                  <p:childTnLst>
                                    <p:animRot by="-86400000">
                                      <p:cBhvr>
                                        <p:cTn id="18" dur="8000" fill="hold"/>
                                        <p:tgtEl>
                                          <p:spTgt spid="40"/>
                                        </p:tgtEl>
                                        <p:attrNameLst>
                                          <p:attrName>r</p:attrName>
                                        </p:attrNameLst>
                                      </p:cBhvr>
                                    </p:animRot>
                                  </p:childTnLst>
                                </p:cTn>
                              </p:par>
                              <p:par>
                                <p:cTn id="19" presetID="22" presetClass="entr" presetSubtype="2" fill="hold" nodeType="withEffect">
                                  <p:stCondLst>
                                    <p:cond delay="500"/>
                                  </p:stCondLst>
                                  <p:childTnLst>
                                    <p:set>
                                      <p:cBhvr>
                                        <p:cTn id="20" dur="1" fill="hold">
                                          <p:stCondLst>
                                            <p:cond delay="0"/>
                                          </p:stCondLst>
                                        </p:cTn>
                                        <p:tgtEl>
                                          <p:spTgt spid="60"/>
                                        </p:tgtEl>
                                        <p:attrNameLst>
                                          <p:attrName>style.visibility</p:attrName>
                                        </p:attrNameLst>
                                      </p:cBhvr>
                                      <p:to>
                                        <p:strVal val="visible"/>
                                      </p:to>
                                    </p:set>
                                    <p:animEffect transition="in" filter="wipe(right)">
                                      <p:cBhvr>
                                        <p:cTn id="21" dur="500"/>
                                        <p:tgtEl>
                                          <p:spTgt spid="60"/>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52"/>
                                        </p:tgtEl>
                                        <p:attrNameLst>
                                          <p:attrName>style.visibility</p:attrName>
                                        </p:attrNameLst>
                                      </p:cBhvr>
                                      <p:to>
                                        <p:strVal val="visible"/>
                                      </p:to>
                                    </p:set>
                                    <p:anim calcmode="lin" valueType="num">
                                      <p:cBhvr>
                                        <p:cTn id="24" dur="500" fill="hold"/>
                                        <p:tgtEl>
                                          <p:spTgt spid="52"/>
                                        </p:tgtEl>
                                        <p:attrNameLst>
                                          <p:attrName>ppt_w</p:attrName>
                                        </p:attrNameLst>
                                      </p:cBhvr>
                                      <p:tavLst>
                                        <p:tav tm="0">
                                          <p:val>
                                            <p:fltVal val="0"/>
                                          </p:val>
                                        </p:tav>
                                        <p:tav tm="100000">
                                          <p:val>
                                            <p:strVal val="#ppt_w"/>
                                          </p:val>
                                        </p:tav>
                                      </p:tavLst>
                                    </p:anim>
                                    <p:anim calcmode="lin" valueType="num">
                                      <p:cBhvr>
                                        <p:cTn id="25" dur="500" fill="hold"/>
                                        <p:tgtEl>
                                          <p:spTgt spid="52"/>
                                        </p:tgtEl>
                                        <p:attrNameLst>
                                          <p:attrName>ppt_h</p:attrName>
                                        </p:attrNameLst>
                                      </p:cBhvr>
                                      <p:tavLst>
                                        <p:tav tm="0">
                                          <p:val>
                                            <p:fltVal val="0"/>
                                          </p:val>
                                        </p:tav>
                                        <p:tav tm="100000">
                                          <p:val>
                                            <p:strVal val="#ppt_h"/>
                                          </p:val>
                                        </p:tav>
                                      </p:tavLst>
                                    </p:anim>
                                    <p:animEffect transition="in" filter="fade">
                                      <p:cBhvr>
                                        <p:cTn id="26" dur="500"/>
                                        <p:tgtEl>
                                          <p:spTgt spid="5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2" presetClass="entr" presetSubtype="1" decel="100000" fill="hold" nodeType="withEffect">
                                  <p:stCondLst>
                                    <p:cond delay="5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0-#ppt_h/2"/>
                                          </p:val>
                                        </p:tav>
                                        <p:tav tm="100000">
                                          <p:val>
                                            <p:strVal val="#ppt_y"/>
                                          </p:val>
                                        </p:tav>
                                      </p:tavLst>
                                    </p:anim>
                                  </p:childTnLst>
                                </p:cTn>
                              </p:par>
                              <p:par>
                                <p:cTn id="34" presetID="8" presetClass="emph" presetSubtype="0" repeatCount="indefinite" fill="hold" nodeType="withEffect">
                                  <p:stCondLst>
                                    <p:cond delay="500"/>
                                  </p:stCondLst>
                                  <p:childTnLst>
                                    <p:animRot by="76680000">
                                      <p:cBhvr>
                                        <p:cTn id="35" dur="7500" fill="hold"/>
                                        <p:tgtEl>
                                          <p:spTgt spid="43"/>
                                        </p:tgtEl>
                                        <p:attrNameLst>
                                          <p:attrName>r</p:attrName>
                                        </p:attrNameLst>
                                      </p:cBhvr>
                                    </p:animRot>
                                  </p:childTnLst>
                                </p:cTn>
                              </p:par>
                              <p:par>
                                <p:cTn id="36" presetID="22" presetClass="entr" presetSubtype="2" fill="hold" nodeType="withEffect">
                                  <p:stCondLst>
                                    <p:cond delay="100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500"/>
                                        <p:tgtEl>
                                          <p:spTgt spid="61"/>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2" presetClass="entr" presetSubtype="1" decel="100000" fill="hold" nodeType="withEffect">
                                  <p:stCondLst>
                                    <p:cond delay="1000"/>
                                  </p:stCondLst>
                                  <p:childTnLst>
                                    <p:set>
                                      <p:cBhvr>
                                        <p:cTn id="48" dur="1" fill="hold">
                                          <p:stCondLst>
                                            <p:cond delay="0"/>
                                          </p:stCondLst>
                                        </p:cTn>
                                        <p:tgtEl>
                                          <p:spTgt spid="46"/>
                                        </p:tgtEl>
                                        <p:attrNameLst>
                                          <p:attrName>style.visibility</p:attrName>
                                        </p:attrNameLst>
                                      </p:cBhvr>
                                      <p:to>
                                        <p:strVal val="visible"/>
                                      </p:to>
                                    </p:set>
                                    <p:anim calcmode="lin" valueType="num">
                                      <p:cBhvr additive="base">
                                        <p:cTn id="49" dur="500" fill="hold"/>
                                        <p:tgtEl>
                                          <p:spTgt spid="46"/>
                                        </p:tgtEl>
                                        <p:attrNameLst>
                                          <p:attrName>ppt_x</p:attrName>
                                        </p:attrNameLst>
                                      </p:cBhvr>
                                      <p:tavLst>
                                        <p:tav tm="0">
                                          <p:val>
                                            <p:strVal val="#ppt_x"/>
                                          </p:val>
                                        </p:tav>
                                        <p:tav tm="100000">
                                          <p:val>
                                            <p:strVal val="#ppt_x"/>
                                          </p:val>
                                        </p:tav>
                                      </p:tavLst>
                                    </p:anim>
                                    <p:anim calcmode="lin" valueType="num">
                                      <p:cBhvr additive="base">
                                        <p:cTn id="50" dur="500" fill="hold"/>
                                        <p:tgtEl>
                                          <p:spTgt spid="46"/>
                                        </p:tgtEl>
                                        <p:attrNameLst>
                                          <p:attrName>ppt_y</p:attrName>
                                        </p:attrNameLst>
                                      </p:cBhvr>
                                      <p:tavLst>
                                        <p:tav tm="0">
                                          <p:val>
                                            <p:strVal val="0-#ppt_h/2"/>
                                          </p:val>
                                        </p:tav>
                                        <p:tav tm="100000">
                                          <p:val>
                                            <p:strVal val="#ppt_y"/>
                                          </p:val>
                                        </p:tav>
                                      </p:tavLst>
                                    </p:anim>
                                  </p:childTnLst>
                                </p:cTn>
                              </p:par>
                              <p:par>
                                <p:cTn id="51" presetID="8" presetClass="emph" presetSubtype="0" repeatCount="indefinite" fill="hold" nodeType="withEffect">
                                  <p:stCondLst>
                                    <p:cond delay="1000"/>
                                  </p:stCondLst>
                                  <p:childTnLst>
                                    <p:animRot by="-108000000">
                                      <p:cBhvr>
                                        <p:cTn id="52" dur="7000" fill="hold"/>
                                        <p:tgtEl>
                                          <p:spTgt spid="46"/>
                                        </p:tgtEl>
                                        <p:attrNameLst>
                                          <p:attrName>r</p:attrName>
                                        </p:attrNameLst>
                                      </p:cBhvr>
                                    </p:animRot>
                                  </p:childTnLst>
                                </p:cTn>
                              </p:par>
                              <p:par>
                                <p:cTn id="53" presetID="22" presetClass="entr" presetSubtype="8" fill="hold" nodeType="withEffect">
                                  <p:stCondLst>
                                    <p:cond delay="150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par>
                                <p:cTn id="56" presetID="53" presetClass="entr" presetSubtype="16" fill="hold" grpId="0" nodeType="withEffect">
                                  <p:stCondLst>
                                    <p:cond delay="150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2" presetClass="entr" presetSubtype="1" decel="100000" fill="hold" nodeType="withEffect">
                                  <p:stCondLst>
                                    <p:cond delay="150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ppt_x"/>
                                          </p:val>
                                        </p:tav>
                                        <p:tav tm="100000">
                                          <p:val>
                                            <p:strVal val="#ppt_x"/>
                                          </p:val>
                                        </p:tav>
                                      </p:tavLst>
                                    </p:anim>
                                    <p:anim calcmode="lin" valueType="num">
                                      <p:cBhvr additive="base">
                                        <p:cTn id="67" dur="500" fill="hold"/>
                                        <p:tgtEl>
                                          <p:spTgt spid="49"/>
                                        </p:tgtEl>
                                        <p:attrNameLst>
                                          <p:attrName>ppt_y</p:attrName>
                                        </p:attrNameLst>
                                      </p:cBhvr>
                                      <p:tavLst>
                                        <p:tav tm="0">
                                          <p:val>
                                            <p:strVal val="0-#ppt_h/2"/>
                                          </p:val>
                                        </p:tav>
                                        <p:tav tm="100000">
                                          <p:val>
                                            <p:strVal val="#ppt_y"/>
                                          </p:val>
                                        </p:tav>
                                      </p:tavLst>
                                    </p:anim>
                                  </p:childTnLst>
                                </p:cTn>
                              </p:par>
                              <p:par>
                                <p:cTn id="68" presetID="8" presetClass="emph" presetSubtype="0" repeatCount="indefinite" fill="hold" nodeType="withEffect">
                                  <p:stCondLst>
                                    <p:cond delay="1500"/>
                                  </p:stCondLst>
                                  <p:childTnLst>
                                    <p:animRot by="86400000">
                                      <p:cBhvr>
                                        <p:cTn id="69" dur="6500" fill="hold"/>
                                        <p:tgtEl>
                                          <p:spTgt spid="49"/>
                                        </p:tgtEl>
                                        <p:attrNameLst>
                                          <p:attrName>r</p:attrName>
                                        </p:attrNameLst>
                                      </p:cBhvr>
                                    </p:animRot>
                                  </p:childTnLst>
                                </p:cTn>
                              </p:par>
                              <p:par>
                                <p:cTn id="70" presetID="22" presetClass="entr" presetSubtype="8" fill="hold" nodeType="withEffect">
                                  <p:stCondLst>
                                    <p:cond delay="2000"/>
                                  </p:stCondLst>
                                  <p:childTnLst>
                                    <p:set>
                                      <p:cBhvr>
                                        <p:cTn id="71" dur="1" fill="hold">
                                          <p:stCondLst>
                                            <p:cond delay="0"/>
                                          </p:stCondLst>
                                        </p:cTn>
                                        <p:tgtEl>
                                          <p:spTgt spid="62"/>
                                        </p:tgtEl>
                                        <p:attrNameLst>
                                          <p:attrName>style.visibility</p:attrName>
                                        </p:attrNameLst>
                                      </p:cBhvr>
                                      <p:to>
                                        <p:strVal val="visible"/>
                                      </p:to>
                                    </p:set>
                                    <p:animEffect transition="in" filter="wipe(left)">
                                      <p:cBhvr>
                                        <p:cTn id="72" dur="500"/>
                                        <p:tgtEl>
                                          <p:spTgt spid="62"/>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58"/>
                                        </p:tgtEl>
                                        <p:attrNameLst>
                                          <p:attrName>style.visibility</p:attrName>
                                        </p:attrNameLst>
                                      </p:cBhvr>
                                      <p:to>
                                        <p:strVal val="visible"/>
                                      </p:to>
                                    </p:set>
                                    <p:anim calcmode="lin" valueType="num">
                                      <p:cBhvr>
                                        <p:cTn id="75" dur="500" fill="hold"/>
                                        <p:tgtEl>
                                          <p:spTgt spid="58"/>
                                        </p:tgtEl>
                                        <p:attrNameLst>
                                          <p:attrName>ppt_w</p:attrName>
                                        </p:attrNameLst>
                                      </p:cBhvr>
                                      <p:tavLst>
                                        <p:tav tm="0">
                                          <p:val>
                                            <p:fltVal val="0"/>
                                          </p:val>
                                        </p:tav>
                                        <p:tav tm="100000">
                                          <p:val>
                                            <p:strVal val="#ppt_w"/>
                                          </p:val>
                                        </p:tav>
                                      </p:tavLst>
                                    </p:anim>
                                    <p:anim calcmode="lin" valueType="num">
                                      <p:cBhvr>
                                        <p:cTn id="76" dur="500" fill="hold"/>
                                        <p:tgtEl>
                                          <p:spTgt spid="58"/>
                                        </p:tgtEl>
                                        <p:attrNameLst>
                                          <p:attrName>ppt_h</p:attrName>
                                        </p:attrNameLst>
                                      </p:cBhvr>
                                      <p:tavLst>
                                        <p:tav tm="0">
                                          <p:val>
                                            <p:fltVal val="0"/>
                                          </p:val>
                                        </p:tav>
                                        <p:tav tm="100000">
                                          <p:val>
                                            <p:strVal val="#ppt_h"/>
                                          </p:val>
                                        </p:tav>
                                      </p:tavLst>
                                    </p:anim>
                                    <p:animEffect transition="in" filter="fade">
                                      <p:cBhvr>
                                        <p:cTn id="77" dur="500"/>
                                        <p:tgtEl>
                                          <p:spTgt spid="58"/>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500"/>
                                        <p:tgtEl>
                                          <p:spTgt spid="59"/>
                                        </p:tgtEl>
                                      </p:cBhvr>
                                    </p:animEffect>
                                  </p:childTnLst>
                                </p:cTn>
                              </p:par>
                            </p:childTnLst>
                          </p:cTn>
                        </p:par>
                      </p:childTnLst>
                    </p:cTn>
                  </p:par>
                  <p:par>
                    <p:cTn id="81" fill="hold">
                      <p:stCondLst>
                        <p:cond delay="indefinite"/>
                      </p:stCondLst>
                      <p:childTnLst>
                        <p:par>
                          <p:cTn id="82" fill="hold">
                            <p:stCondLst>
                              <p:cond delay="0"/>
                            </p:stCondLst>
                            <p:childTnLst>
                              <p:par>
                                <p:cTn id="83" presetID="35" presetClass="path" presetSubtype="0" decel="32000" fill="hold" nodeType="clickEffect">
                                  <p:stCondLst>
                                    <p:cond delay="0"/>
                                  </p:stCondLst>
                                  <p:childTnLst>
                                    <p:animMotion origin="layout" path="M -1.04167E-6 -2.77457E-6 L -0.59375 -2.77457E-6 " pathEditMode="relative" rAng="0" ptsTypes="AA">
                                      <p:cBhvr>
                                        <p:cTn id="84" dur="500" fill="hold"/>
                                        <p:tgtEl>
                                          <p:spTgt spid="67"/>
                                        </p:tgtEl>
                                        <p:attrNameLst>
                                          <p:attrName>ppt_x</p:attrName>
                                          <p:attrName>ppt_y</p:attrName>
                                        </p:attrNameLst>
                                      </p:cBhvr>
                                      <p:rCtr x="-29688" y="0"/>
                                    </p:animMotion>
                                  </p:childTnLst>
                                </p:cTn>
                              </p:par>
                              <p:par>
                                <p:cTn id="85" presetID="2" presetClass="exit" presetSubtype="6" fill="hold" nodeType="withEffect">
                                  <p:stCondLst>
                                    <p:cond delay="500"/>
                                  </p:stCondLst>
                                  <p:childTnLst>
                                    <p:anim calcmode="lin" valueType="num">
                                      <p:cBhvr additive="base">
                                        <p:cTn id="86" dur="500"/>
                                        <p:tgtEl>
                                          <p:spTgt spid="67"/>
                                        </p:tgtEl>
                                        <p:attrNameLst>
                                          <p:attrName>ppt_x</p:attrName>
                                        </p:attrNameLst>
                                      </p:cBhvr>
                                      <p:tavLst>
                                        <p:tav tm="0">
                                          <p:val>
                                            <p:strVal val="ppt_x"/>
                                          </p:val>
                                        </p:tav>
                                        <p:tav tm="100000">
                                          <p:val>
                                            <p:strVal val="1+ppt_w/2"/>
                                          </p:val>
                                        </p:tav>
                                      </p:tavLst>
                                    </p:anim>
                                    <p:anim calcmode="lin" valueType="num">
                                      <p:cBhvr additive="base">
                                        <p:cTn id="87" dur="500"/>
                                        <p:tgtEl>
                                          <p:spTgt spid="67"/>
                                        </p:tgtEl>
                                        <p:attrNameLst>
                                          <p:attrName>ppt_y</p:attrName>
                                        </p:attrNameLst>
                                      </p:cBhvr>
                                      <p:tavLst>
                                        <p:tav tm="0">
                                          <p:val>
                                            <p:strVal val="ppt_y"/>
                                          </p:val>
                                        </p:tav>
                                        <p:tav tm="100000">
                                          <p:val>
                                            <p:strVal val="1+ppt_h/2"/>
                                          </p:val>
                                        </p:tav>
                                      </p:tavLst>
                                    </p:anim>
                                    <p:set>
                                      <p:cBhvr>
                                        <p:cTn id="88" dur="1" fill="hold">
                                          <p:stCondLst>
                                            <p:cond delay="499"/>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4711879" y="295256"/>
            <a:ext cx="2621280" cy="829945"/>
          </a:xfrm>
          <a:prstGeom prst="rect">
            <a:avLst/>
          </a:prstGeom>
          <a:noFill/>
        </p:spPr>
        <p:txBody>
          <a:bodyPr wrap="none" rtlCol="0" anchor="ctr">
            <a:spAutoFit/>
          </a:bodyPr>
          <a:lstStyle/>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古典密码测试实例</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   </a:t>
            </a: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Ceasar Cipher</a:t>
            </a:r>
            <a:endPar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7325" y="1331595"/>
            <a:ext cx="7233285" cy="2021205"/>
          </a:xfrm>
          <a:prstGeom prst="rect">
            <a:avLst/>
          </a:prstGeom>
        </p:spPr>
      </p:pic>
      <p:pic>
        <p:nvPicPr>
          <p:cNvPr id="4" name="图片 3"/>
          <p:cNvPicPr>
            <a:picLocks noChangeAspect="1"/>
          </p:cNvPicPr>
          <p:nvPr/>
        </p:nvPicPr>
        <p:blipFill>
          <a:blip r:embed="rId2"/>
          <a:stretch>
            <a:fillRect/>
          </a:stretch>
        </p:blipFill>
        <p:spPr>
          <a:xfrm>
            <a:off x="7420610" y="1331595"/>
            <a:ext cx="4330700" cy="5260975"/>
          </a:xfrm>
          <a:prstGeom prst="rect">
            <a:avLst/>
          </a:prstGeom>
        </p:spPr>
      </p:pic>
      <p:pic>
        <p:nvPicPr>
          <p:cNvPr id="6" name="图片 5"/>
          <p:cNvPicPr>
            <a:picLocks noChangeAspect="1"/>
          </p:cNvPicPr>
          <p:nvPr/>
        </p:nvPicPr>
        <p:blipFill>
          <a:blip r:embed="rId3"/>
          <a:stretch>
            <a:fillRect/>
          </a:stretch>
        </p:blipFill>
        <p:spPr>
          <a:xfrm>
            <a:off x="1409065" y="3929380"/>
            <a:ext cx="4564380" cy="16230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7152">
        <p:split orient="vert"/>
      </p:transition>
    </mc:Choice>
    <mc:Fallback>
      <p:transition spd="slow" advTm="715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4863465" y="294005"/>
            <a:ext cx="2759710" cy="829945"/>
          </a:xfrm>
          <a:prstGeom prst="rect">
            <a:avLst/>
          </a:prstGeom>
          <a:noFill/>
        </p:spPr>
        <p:txBody>
          <a:bodyPr wrap="square" rtlCol="0" anchor="ctr">
            <a:spAutoFit/>
          </a:bodyPr>
          <a:lstStyle/>
          <a:p>
            <a:pPr algn="ctr"/>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古典密码测试实例</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Polybius  Cipher</a:t>
            </a:r>
            <a:endPar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3" name="图片 2" descr="OT`OQMC4$P7T`ML8P_(5S]B"/>
          <p:cNvPicPr>
            <a:picLocks noChangeAspect="1"/>
          </p:cNvPicPr>
          <p:nvPr/>
        </p:nvPicPr>
        <p:blipFill>
          <a:blip r:embed="rId1"/>
          <a:stretch>
            <a:fillRect/>
          </a:stretch>
        </p:blipFill>
        <p:spPr>
          <a:xfrm>
            <a:off x="290830" y="1123950"/>
            <a:ext cx="4239895" cy="5173345"/>
          </a:xfrm>
          <a:prstGeom prst="rect">
            <a:avLst/>
          </a:prstGeom>
        </p:spPr>
      </p:pic>
      <p:pic>
        <p:nvPicPr>
          <p:cNvPr id="2" name="图片 1" descr="V~ZPABWXN92%YHX5`ON7B%5"/>
          <p:cNvPicPr>
            <a:picLocks noChangeAspect="1"/>
          </p:cNvPicPr>
          <p:nvPr/>
        </p:nvPicPr>
        <p:blipFill>
          <a:blip r:embed="rId2"/>
          <a:stretch>
            <a:fillRect/>
          </a:stretch>
        </p:blipFill>
        <p:spPr>
          <a:xfrm>
            <a:off x="3498850" y="1731645"/>
            <a:ext cx="8429625" cy="866775"/>
          </a:xfrm>
          <a:prstGeom prst="rect">
            <a:avLst/>
          </a:prstGeom>
        </p:spPr>
      </p:pic>
      <p:pic>
        <p:nvPicPr>
          <p:cNvPr id="5" name="图片 4"/>
          <p:cNvPicPr>
            <a:picLocks noChangeAspect="1"/>
          </p:cNvPicPr>
          <p:nvPr/>
        </p:nvPicPr>
        <p:blipFill>
          <a:blip r:embed="rId3"/>
          <a:stretch>
            <a:fillRect/>
          </a:stretch>
        </p:blipFill>
        <p:spPr>
          <a:xfrm>
            <a:off x="4740275" y="3366135"/>
            <a:ext cx="7188200" cy="211709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7152">
        <p:split orient="vert"/>
      </p:transition>
    </mc:Choice>
    <mc:Fallback>
      <p:transition spd="slow" advTm="715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4869359" y="323831"/>
            <a:ext cx="2621280" cy="829945"/>
          </a:xfrm>
          <a:prstGeom prst="rect">
            <a:avLst/>
          </a:prstGeom>
          <a:noFill/>
        </p:spPr>
        <p:txBody>
          <a:bodyPr wrap="none" rtlCol="0" anchor="ctr">
            <a:spAutoFit/>
          </a:bodyPr>
          <a:lstStyle/>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古典密码测试实例</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  </a:t>
            </a:r>
            <a:r>
              <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Atbash Cipher</a:t>
            </a:r>
            <a:endParaRPr lang="en-US" altLang="zh-CN" sz="2400" dirty="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3510" y="1092200"/>
            <a:ext cx="4645660" cy="5625465"/>
          </a:xfrm>
          <a:prstGeom prst="rect">
            <a:avLst/>
          </a:prstGeom>
        </p:spPr>
      </p:pic>
      <p:pic>
        <p:nvPicPr>
          <p:cNvPr id="3" name="图片 2"/>
          <p:cNvPicPr>
            <a:picLocks noChangeAspect="1"/>
          </p:cNvPicPr>
          <p:nvPr/>
        </p:nvPicPr>
        <p:blipFill>
          <a:blip r:embed="rId2"/>
          <a:stretch>
            <a:fillRect/>
          </a:stretch>
        </p:blipFill>
        <p:spPr>
          <a:xfrm>
            <a:off x="5052060" y="3977640"/>
            <a:ext cx="6598285" cy="2268855"/>
          </a:xfrm>
          <a:prstGeom prst="rect">
            <a:avLst/>
          </a:prstGeom>
        </p:spPr>
      </p:pic>
      <p:pic>
        <p:nvPicPr>
          <p:cNvPr id="6" name="图片 5"/>
          <p:cNvPicPr>
            <a:picLocks noChangeAspect="1"/>
          </p:cNvPicPr>
          <p:nvPr/>
        </p:nvPicPr>
        <p:blipFill>
          <a:blip r:embed="rId3"/>
          <a:stretch>
            <a:fillRect/>
          </a:stretch>
        </p:blipFill>
        <p:spPr>
          <a:xfrm>
            <a:off x="4709160" y="1417955"/>
            <a:ext cx="7284720" cy="23393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7152">
        <p:split orient="vert"/>
      </p:transition>
    </mc:Choice>
    <mc:Fallback>
      <p:transition spd="slow" advTm="7152">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tags/tag1.xml><?xml version="1.0" encoding="utf-8"?>
<p:tagLst xmlns:p="http://schemas.openxmlformats.org/presentationml/2006/main">
  <p:tag name="TIMING" val="|2.7"/>
</p:tagLst>
</file>

<file path=ppt/tags/tag10.xml><?xml version="1.0" encoding="utf-8"?>
<p:tagLst xmlns:p="http://schemas.openxmlformats.org/presentationml/2006/main">
  <p:tag name="TIMING" val="|3.3"/>
</p:tagLst>
</file>

<file path=ppt/tags/tag11.xml><?xml version="1.0" encoding="utf-8"?>
<p:tagLst xmlns:p="http://schemas.openxmlformats.org/presentationml/2006/main">
  <p:tag name="TIMING" val="|4.2"/>
</p:tagLst>
</file>

<file path=ppt/tags/tag12.xml><?xml version="1.0" encoding="utf-8"?>
<p:tagLst xmlns:p="http://schemas.openxmlformats.org/presentationml/2006/main">
  <p:tag name="TIMING" val="|3.7"/>
</p:tagLst>
</file>

<file path=ppt/tags/tag13.xml><?xml version="1.0" encoding="utf-8"?>
<p:tagLst xmlns:p="http://schemas.openxmlformats.org/presentationml/2006/main">
  <p:tag name="TIMING" val="|4"/>
</p:tagLst>
</file>

<file path=ppt/tags/tag14.xml><?xml version="1.0" encoding="utf-8"?>
<p:tagLst xmlns:p="http://schemas.openxmlformats.org/presentationml/2006/main">
  <p:tag name="TIMING" val="|7.7"/>
</p:tagLst>
</file>

<file path=ppt/tags/tag15.xml><?xml version="1.0" encoding="utf-8"?>
<p:tagLst xmlns:p="http://schemas.openxmlformats.org/presentationml/2006/main">
  <p:tag name="TIMING" val="|2.6|0.7|1.1|1.1"/>
</p:tagLst>
</file>

<file path=ppt/tags/tag2.xml><?xml version="1.0" encoding="utf-8"?>
<p:tagLst xmlns:p="http://schemas.openxmlformats.org/presentationml/2006/main">
  <p:tag name="TIMING" val="|4.4"/>
</p:tagLst>
</file>

<file path=ppt/tags/tag3.xml><?xml version="1.0" encoding="utf-8"?>
<p:tagLst xmlns:p="http://schemas.openxmlformats.org/presentationml/2006/main">
  <p:tag name="TIMING" val="|6.4"/>
</p:tagLst>
</file>

<file path=ppt/tags/tag4.xml><?xml version="1.0" encoding="utf-8"?>
<p:tagLst xmlns:p="http://schemas.openxmlformats.org/presentationml/2006/main">
  <p:tag name="TIMING" val="|6.4"/>
</p:tagLst>
</file>

<file path=ppt/tags/tag5.xml><?xml version="1.0" encoding="utf-8"?>
<p:tagLst xmlns:p="http://schemas.openxmlformats.org/presentationml/2006/main">
  <p:tag name="TIMING" val="|6.4"/>
</p:tagLst>
</file>

<file path=ppt/tags/tag6.xml><?xml version="1.0" encoding="utf-8"?>
<p:tagLst xmlns:p="http://schemas.openxmlformats.org/presentationml/2006/main">
  <p:tag name="TIMING" val="|3.3"/>
</p:tagLst>
</file>

<file path=ppt/tags/tag7.xml><?xml version="1.0" encoding="utf-8"?>
<p:tagLst xmlns:p="http://schemas.openxmlformats.org/presentationml/2006/main">
  <p:tag name="TIMING" val="|3.4"/>
</p:tagLst>
</file>

<file path=ppt/tags/tag8.xml><?xml version="1.0" encoding="utf-8"?>
<p:tagLst xmlns:p="http://schemas.openxmlformats.org/presentationml/2006/main">
  <p:tag name="TIMING" val="|3.3"/>
</p:tagLst>
</file>

<file path=ppt/tags/tag9.xml><?xml version="1.0" encoding="utf-8"?>
<p:tagLst xmlns:p="http://schemas.openxmlformats.org/presentationml/2006/main">
  <p:tag name="TIMING" val="|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1973</Words>
  <Application>WPS 演示</Application>
  <PresentationFormat>自定义</PresentationFormat>
  <Paragraphs>250</Paragraphs>
  <Slides>27</Slides>
  <Notes>29</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Arial</vt:lpstr>
      <vt:lpstr>宋体</vt:lpstr>
      <vt:lpstr>Wingdings</vt:lpstr>
      <vt:lpstr>微软雅黑</vt:lpstr>
      <vt:lpstr>Pirulen</vt:lpstr>
      <vt:lpstr>Agency FB</vt:lpstr>
      <vt:lpstr>Arial Rounded MT Bold</vt:lpstr>
      <vt:lpstr>Times New Roman</vt:lpstr>
      <vt:lpstr>华文黑体</vt:lpstr>
      <vt:lpstr>Arial Unicode MS</vt:lpstr>
      <vt:lpstr>Calibri</vt:lpstr>
      <vt:lpstr>UKIJ Qolyazma</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解忧素材;大侠素材铺</dc:creator>
  <cp:keywords>大侠素材铺</cp:keywords>
  <dc:description>大侠素材铺
淘宝店：https://dxpu.taobao.com/</dc:description>
  <dc:subject>大侠素材铺</dc:subject>
  <cp:category>https://dxpu.taobao.com/</cp:category>
  <cp:lastModifiedBy>漏断</cp:lastModifiedBy>
  <cp:revision>477</cp:revision>
  <dcterms:created xsi:type="dcterms:W3CDTF">2014-05-15T03:15:00Z</dcterms:created>
  <dcterms:modified xsi:type="dcterms:W3CDTF">2018-09-21T01:48:25Z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2052-11.1.0.7811</vt:lpwstr>
  </property>
</Properties>
</file>